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3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4F597-BB7D-4B0C-A311-E728ADF7E7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2F893FE-BFB3-4E0D-8AF9-73EFE12C8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59102F22-0AAF-4CC9-A341-AC3DC086ABBD}"/>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EE6DA6AA-11EE-4D1A-953F-44AF7BBD8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8FE1067-85EE-4906-B0A1-8115EF157472}"/>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50373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DB951-9FD8-4AB1-8114-DEB99A7A7E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B9784EB-C185-4765-8D5E-7A7A5FD71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9333E50-9B0C-4DE5-B546-6A420F808FDE}"/>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FF0A1632-FF60-4D90-AE01-99C5235A7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6FE0E69-68B9-43D9-A4F5-04291401268C}"/>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11908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5AD2918-5C3A-4274-9721-FD278031F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024C8AA-E30A-4EE9-AFC6-79833B4C7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5F40840-78BC-436F-B67C-F3E392ADFAFF}"/>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FF0903CA-0EE1-404E-8205-BD7A23510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E6C1B0-74C6-40B6-8A93-F6D2FAF9BA42}"/>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162210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69B97-4A8C-472F-BA64-3A4CD72554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3FBC372-4991-4115-B2FC-7C3FD4924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19ACAC9-1391-42F1-B9EB-C4E66B79DA0D}"/>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96650AFB-FB0D-4327-84A1-79D291A27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777CAD4-ECD9-4990-9BF3-B3E5C913790D}"/>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55966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719DF5-3226-4AC7-A4F4-E15B6B4A9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BCD8DAE-E24E-4E9E-990B-C9255ECE88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ABCAC7D-3905-46DF-B464-D5C6E8017E49}"/>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64ED9CC1-8FC3-4D62-B0BD-9A8B4D521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ADD91B-11E7-4B86-B129-8749A75E130C}"/>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4033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8E2D2-CFF4-482E-B85E-D645295D45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8B8D0FD-F15A-4B98-B450-86D335781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AA50972-5131-498D-B4BF-CE6172A1B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751E897-A11D-40B7-BFCF-6B7B869EFF1E}"/>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6" name="Footer Placeholder 5">
            <a:extLst>
              <a:ext uri="{FF2B5EF4-FFF2-40B4-BE49-F238E27FC236}">
                <a16:creationId xmlns="" xmlns:a16="http://schemas.microsoft.com/office/drawing/2014/main" id="{43B1EDF6-92CE-4EC6-A0C6-1F6B12D1D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C13EEB4-761A-49E6-A41C-4D61A7381F11}"/>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48433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2BCF5-AF19-49EA-A691-7E1930FA71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C35E9F9-0417-485D-BCDD-155BE56C6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DF9225-40D9-4834-A4FA-BD76FB287F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492CB401-C08F-4520-AA61-34FD3B0B9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0BF65AE-0318-4901-92A9-3F1263903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F6E98FC-5BD7-48DA-A982-C98FD00E02B8}"/>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8" name="Footer Placeholder 7">
            <a:extLst>
              <a:ext uri="{FF2B5EF4-FFF2-40B4-BE49-F238E27FC236}">
                <a16:creationId xmlns="" xmlns:a16="http://schemas.microsoft.com/office/drawing/2014/main" id="{DFD076B2-F4A8-4662-A7D4-FF55DC716E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089102B6-74B0-4B68-8AAF-CFDABE68A011}"/>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193842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7D383-F8B1-471C-B622-280EAACBFC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A04144B-35DD-4CF8-82E5-251EEF2816DE}"/>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4" name="Footer Placeholder 3">
            <a:extLst>
              <a:ext uri="{FF2B5EF4-FFF2-40B4-BE49-F238E27FC236}">
                <a16:creationId xmlns="" xmlns:a16="http://schemas.microsoft.com/office/drawing/2014/main" id="{5A146A55-9066-461E-8FCB-885ED87254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7462F4B-C28F-4DCD-BD23-2AF57DE6CE97}"/>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214636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3BC0D8-A993-4413-AE42-58632C57F86E}"/>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3" name="Footer Placeholder 2">
            <a:extLst>
              <a:ext uri="{FF2B5EF4-FFF2-40B4-BE49-F238E27FC236}">
                <a16:creationId xmlns="" xmlns:a16="http://schemas.microsoft.com/office/drawing/2014/main" id="{FC095424-71E7-4F79-85D1-674B52F116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B4D2285-C0CB-4C1B-9CB7-84D3B827679F}"/>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68771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3DF3EA-70E8-46C6-9ABD-454C0806C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0E18CEA-DA9C-472E-B0A0-6DF5E3C2A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2989AD4-361D-4708-BD9B-74A259EBC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AE53027-14C3-4FF7-B7AD-630F0F26CCFD}"/>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6" name="Footer Placeholder 5">
            <a:extLst>
              <a:ext uri="{FF2B5EF4-FFF2-40B4-BE49-F238E27FC236}">
                <a16:creationId xmlns="" xmlns:a16="http://schemas.microsoft.com/office/drawing/2014/main" id="{24D60D7E-E5F9-4C73-9553-B871887E3A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FD7B19E-B7BC-433C-897D-0514827BF49F}"/>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39519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14A645-6991-414A-AB25-125FC27E2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0BE1148-BACA-4279-9AFC-38020CE24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D1EDF1A-CC27-4D93-9364-E9C85E288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1B381B2-1206-4FE2-B884-4799DA03769F}"/>
              </a:ext>
            </a:extLst>
          </p:cNvPr>
          <p:cNvSpPr>
            <a:spLocks noGrp="1"/>
          </p:cNvSpPr>
          <p:nvPr>
            <p:ph type="dt" sz="half" idx="10"/>
          </p:nvPr>
        </p:nvSpPr>
        <p:spPr/>
        <p:txBody>
          <a:bodyPr/>
          <a:lstStyle/>
          <a:p>
            <a:fld id="{C41ED2C1-B236-46C7-A56F-FFC84DBFF384}" type="datetimeFigureOut">
              <a:rPr lang="en-GB" smtClean="0"/>
              <a:pPr/>
              <a:t>27/04/2020</a:t>
            </a:fld>
            <a:endParaRPr lang="en-GB"/>
          </a:p>
        </p:txBody>
      </p:sp>
      <p:sp>
        <p:nvSpPr>
          <p:cNvPr id="6" name="Footer Placeholder 5">
            <a:extLst>
              <a:ext uri="{FF2B5EF4-FFF2-40B4-BE49-F238E27FC236}">
                <a16:creationId xmlns="" xmlns:a16="http://schemas.microsoft.com/office/drawing/2014/main" id="{784D5C6C-89E2-408B-84D7-02C45252E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BE9B340-163A-41E0-B8E6-79AA6D70D3BA}"/>
              </a:ext>
            </a:extLst>
          </p:cNvPr>
          <p:cNvSpPr>
            <a:spLocks noGrp="1"/>
          </p:cNvSpPr>
          <p:nvPr>
            <p:ph type="sldNum" sz="quarter" idx="12"/>
          </p:nvPr>
        </p:nvSpPr>
        <p:spPr/>
        <p:txBody>
          <a:bodyPr/>
          <a:lstStyle/>
          <a:p>
            <a:fld id="{F40270AF-9C39-4A1A-A9C2-E2D71960CC07}" type="slidenum">
              <a:rPr lang="en-GB" smtClean="0"/>
              <a:pPr/>
              <a:t>‹#›</a:t>
            </a:fld>
            <a:endParaRPr lang="en-GB"/>
          </a:p>
        </p:txBody>
      </p:sp>
    </p:spTree>
    <p:extLst>
      <p:ext uri="{BB962C8B-B14F-4D97-AF65-F5344CB8AC3E}">
        <p14:creationId xmlns:p14="http://schemas.microsoft.com/office/powerpoint/2010/main" val="108285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953C54E-E111-49CB-84D5-8F7A75166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967B5E1-5D66-4317-BD03-D472D3D1E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526A930-6ACF-4B32-BC1A-8D26DE9F8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ED2C1-B236-46C7-A56F-FFC84DBFF384}" type="datetimeFigureOut">
              <a:rPr lang="en-GB" smtClean="0"/>
              <a:pPr/>
              <a:t>27/04/2020</a:t>
            </a:fld>
            <a:endParaRPr lang="en-GB"/>
          </a:p>
        </p:txBody>
      </p:sp>
      <p:sp>
        <p:nvSpPr>
          <p:cNvPr id="5" name="Footer Placeholder 4">
            <a:extLst>
              <a:ext uri="{FF2B5EF4-FFF2-40B4-BE49-F238E27FC236}">
                <a16:creationId xmlns="" xmlns:a16="http://schemas.microsoft.com/office/drawing/2014/main" id="{18A30380-2419-41D6-BB4F-EB95B512B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F46FE58-4226-4678-BDE2-A942568AC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270AF-9C39-4A1A-A9C2-E2D71960CC07}" type="slidenum">
              <a:rPr lang="en-GB" smtClean="0"/>
              <a:pPr/>
              <a:t>‹#›</a:t>
            </a:fld>
            <a:endParaRPr lang="en-GB"/>
          </a:p>
        </p:txBody>
      </p:sp>
    </p:spTree>
    <p:extLst>
      <p:ext uri="{BB962C8B-B14F-4D97-AF65-F5344CB8AC3E}">
        <p14:creationId xmlns:p14="http://schemas.microsoft.com/office/powerpoint/2010/main" val="3746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WbbmSteOQT0&amp;feature=youtu.be&amp;fbclid=IwAR2VhmeebMWPxN8-x0Ma7bB5nlmRJXGh-Aue7V6npPOLQE9pCLbAsappHhg" TargetMode="External"/><Relationship Id="rId3" Type="http://schemas.openxmlformats.org/officeDocument/2006/relationships/hyperlink" Target="https://www.youtube.com/watch?v=MIQl4fdV4BU" TargetMode="External"/><Relationship Id="rId7" Type="http://schemas.openxmlformats.org/officeDocument/2006/relationships/hyperlink" Target="https://www.youtube.com/watch?v=x5aZs0enlrI" TargetMode="External"/><Relationship Id="rId2" Type="http://schemas.openxmlformats.org/officeDocument/2006/relationships/hyperlink" Target="http://www.vp.gov.lv/pasaka/?fbclid=IwAR2b5g-TJcI6AfL-VjQ2xO9ob0bjZ8rb9OiACukbyDZQzXfh4KcU3-eeImg" TargetMode="External"/><Relationship Id="rId1" Type="http://schemas.openxmlformats.org/officeDocument/2006/relationships/slideLayout" Target="../slideLayouts/slideLayout6.xml"/><Relationship Id="rId6" Type="http://schemas.openxmlformats.org/officeDocument/2006/relationships/hyperlink" Target="https://www.youtube.com/watch?v=1J6w4diueLo" TargetMode="External"/><Relationship Id="rId5" Type="http://schemas.openxmlformats.org/officeDocument/2006/relationships/hyperlink" Target="https://www.youtube.com/watch?v=Jsk61yM4AMw" TargetMode="External"/><Relationship Id="rId4" Type="http://schemas.openxmlformats.org/officeDocument/2006/relationships/hyperlink" Target="https://www.youtube.com/watch?v=K5E8_QaBxi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CB20D9A-C1B3-4E89-B832-8E5DCD97F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 xmlns:a16="http://schemas.microsoft.com/office/drawing/2014/main" id="{BB5EB73E-EBDE-45EA-BF02-72B8F8F46A6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 xmlns:a16="http://schemas.microsoft.com/office/drawing/2014/main" id="{E64A793D-7249-4CB5-AD0F-876C4C84E64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 xmlns:a16="http://schemas.microsoft.com/office/drawing/2014/main" id="{3ACAC1A4-DD3E-4A3B-B378-F3015033D79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 xmlns:a16="http://schemas.microsoft.com/office/drawing/2014/main" id="{A59479C1-D1AF-4013-BF6F-DE26C9258E1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 xmlns:a16="http://schemas.microsoft.com/office/drawing/2014/main" id="{BD237676-F1B1-417A-9A1B-2A3FE6D92E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 xmlns:a16="http://schemas.microsoft.com/office/drawing/2014/main" id="{08C73C19-EF36-4934-8DA5-5B16806BD33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 xmlns:a16="http://schemas.microsoft.com/office/drawing/2014/main" id="{0FBA0CB7-70C6-4152-92AB-8D402CD7B80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 xmlns:a16="http://schemas.microsoft.com/office/drawing/2014/main" id="{9CD4EC36-D914-43FE-8694-4786BB7FC31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 xmlns:a16="http://schemas.microsoft.com/office/drawing/2014/main" id="{93ECD4C7-449F-4FF5-A0FD-2E0D218992C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 xmlns:a16="http://schemas.microsoft.com/office/drawing/2014/main" id="{147E398C-2919-4957-8C28-9A61023D994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 xmlns:a16="http://schemas.microsoft.com/office/drawing/2014/main" id="{06F7DECF-952F-4F32-AEF3-526D4AA34FB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 xmlns:a16="http://schemas.microsoft.com/office/drawing/2014/main" id="{4B499AD4-C290-43FF-A526-CD63C728F03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 xmlns:a16="http://schemas.microsoft.com/office/drawing/2014/main" id="{63CBA4C1-DE20-4404-A4AA-87DEDB7CC12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 xmlns:a16="http://schemas.microsoft.com/office/drawing/2014/main" id="{0CEBDE26-EB1A-4FA7-9E77-4C5A126C4CB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 xmlns:a16="http://schemas.microsoft.com/office/drawing/2014/main" id="{A668CFAE-0D77-4FD1-91A9-83657A93D3A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 xmlns:a16="http://schemas.microsoft.com/office/drawing/2014/main" id="{E4216F2B-14AF-4D35-8AE0-DADB28A9C7C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 xmlns:a16="http://schemas.microsoft.com/office/drawing/2014/main" id="{EAD1617F-F3A6-49DF-9E1C-48832732EAB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 xmlns:a16="http://schemas.microsoft.com/office/drawing/2014/main" id="{9A6ACE0E-C722-4218-BB25-A2D4205E67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 xmlns:a16="http://schemas.microsoft.com/office/drawing/2014/main" id="{7860F307-09EA-458C-93F9-3FAA6945825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 xmlns:a16="http://schemas.microsoft.com/office/drawing/2014/main" id="{DA58AD25-4D0D-4938-A2E0-B9816034042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Конкурс детского творчества &quot;Весеннее вдохновение&quot; Рисунок &quot;Букет ...">
            <a:extLst>
              <a:ext uri="{FF2B5EF4-FFF2-40B4-BE49-F238E27FC236}">
                <a16:creationId xmlns="" xmlns:a16="http://schemas.microsoft.com/office/drawing/2014/main" id="{56098FFE-E369-4869-AACD-8F17DF319C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5742" r="1" b="4171"/>
          <a:stretch/>
        </p:blipFill>
        <p:spPr bwMode="auto">
          <a:xfrm>
            <a:off x="20" y="226"/>
            <a:ext cx="6096591" cy="6864193"/>
          </a:xfrm>
          <a:prstGeom prst="rect">
            <a:avLst/>
          </a:prstGeom>
          <a:noFill/>
          <a:ln w="9525">
            <a:noFill/>
          </a:ln>
          <a:extLst>
            <a:ext uri="{909E8E84-426E-40DD-AFC4-6F175D3DCCD1}">
              <a14:hiddenFill xmlns:a14="http://schemas.microsoft.com/office/drawing/2010/main">
                <a:solidFill>
                  <a:srgbClr val="FFFFFF"/>
                </a:solidFill>
              </a14:hiddenFill>
            </a:ext>
          </a:extLst>
        </p:spPr>
      </p:pic>
      <p:grpSp>
        <p:nvGrpSpPr>
          <p:cNvPr id="94" name="Group 93">
            <a:extLst>
              <a:ext uri="{FF2B5EF4-FFF2-40B4-BE49-F238E27FC236}">
                <a16:creationId xmlns="" xmlns:a16="http://schemas.microsoft.com/office/drawing/2014/main" id="{FFCAAA02-349E-47B0-ADD0-A1E963E4D1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912791" y="1186483"/>
            <a:ext cx="4473771" cy="4477933"/>
            <a:chOff x="807084" y="1186483"/>
            <a:chExt cx="4473771" cy="4477933"/>
          </a:xfrm>
        </p:grpSpPr>
        <p:sp>
          <p:nvSpPr>
            <p:cNvPr id="95" name="Rectangle 94">
              <a:extLst>
                <a:ext uri="{FF2B5EF4-FFF2-40B4-BE49-F238E27FC236}">
                  <a16:creationId xmlns="" xmlns:a16="http://schemas.microsoft.com/office/drawing/2014/main" id="{248640F6-61D3-4DFB-BDDD-40BD6A2FB1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39">
              <a:extLst>
                <a:ext uri="{FF2B5EF4-FFF2-40B4-BE49-F238E27FC236}">
                  <a16:creationId xmlns="" xmlns:a16="http://schemas.microsoft.com/office/drawing/2014/main" id="{2EFFC065-778F-4FEE-B2B5-9FCFCADEBA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 xmlns:a16="http://schemas.microsoft.com/office/drawing/2014/main" id="{0E387267-6B9D-4028-8C08-25B95DAC0B8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44158189-57F0-4C9C-B649-067903BB1060}"/>
              </a:ext>
            </a:extLst>
          </p:cNvPr>
          <p:cNvSpPr>
            <a:spLocks noGrp="1"/>
          </p:cNvSpPr>
          <p:nvPr>
            <p:ph type="ctrTitle"/>
          </p:nvPr>
        </p:nvSpPr>
        <p:spPr>
          <a:xfrm>
            <a:off x="6697362" y="2026508"/>
            <a:ext cx="4786184" cy="2102143"/>
          </a:xfrm>
        </p:spPr>
        <p:txBody>
          <a:bodyPr>
            <a:normAutofit/>
          </a:bodyPr>
          <a:lstStyle/>
          <a:p>
            <a:r>
              <a:rPr lang="lv-LV" sz="4800" b="1" dirty="0">
                <a:solidFill>
                  <a:srgbClr val="FFFFFF"/>
                </a:solidFill>
                <a:latin typeface="Arial Rounded MT Bold" panose="020F0704030504030204" pitchFamily="34" charset="0"/>
              </a:rPr>
              <a:t>GRUPA NR. 10</a:t>
            </a:r>
            <a:r>
              <a:rPr lang="lv-LV" sz="4800" b="1" dirty="0" smtClean="0">
                <a:solidFill>
                  <a:srgbClr val="FFFFFF"/>
                </a:solidFill>
                <a:latin typeface="Arial Rounded MT Bold" panose="020F0704030504030204" pitchFamily="34" charset="0"/>
              </a:rPr>
              <a:t>. </a:t>
            </a:r>
            <a:r>
              <a:rPr lang="lv-LV" sz="4800" b="1" dirty="0" smtClean="0">
                <a:solidFill>
                  <a:srgbClr val="FFFFFF"/>
                </a:solidFill>
                <a:latin typeface="Arial Rounded MT Bold" panose="020F0704030504030204" pitchFamily="34" charset="0"/>
              </a:rPr>
              <a:t>“Puķīte”</a:t>
            </a:r>
            <a:endParaRPr lang="en-GB" sz="4800" dirty="0">
              <a:solidFill>
                <a:srgbClr val="FFFFFF"/>
              </a:solidFill>
            </a:endParaRPr>
          </a:p>
        </p:txBody>
      </p:sp>
    </p:spTree>
    <p:extLst>
      <p:ext uri="{BB962C8B-B14F-4D97-AF65-F5344CB8AC3E}">
        <p14:creationId xmlns:p14="http://schemas.microsoft.com/office/powerpoint/2010/main" val="147668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small, little, child, young&#10;&#10;Description automatically generated">
            <a:extLst>
              <a:ext uri="{FF2B5EF4-FFF2-40B4-BE49-F238E27FC236}">
                <a16:creationId xmlns="" xmlns:a16="http://schemas.microsoft.com/office/drawing/2014/main" id="{3994B413-02CE-4D6B-95BB-C07EA629A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6859" y="535064"/>
            <a:ext cx="2648371" cy="3542971"/>
          </a:xfrm>
          <a:prstGeom prst="rect">
            <a:avLst/>
          </a:prstGeom>
        </p:spPr>
      </p:pic>
      <p:sp>
        <p:nvSpPr>
          <p:cNvPr id="73" name="Rectangle 72">
            <a:extLst>
              <a:ext uri="{FF2B5EF4-FFF2-40B4-BE49-F238E27FC236}">
                <a16:creationId xmlns=""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752750E-301A-41BB-9326-8F829F8AC57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2200" b="1" u="sng">
                <a:solidFill>
                  <a:srgbClr val="FFFFFF"/>
                </a:solidFill>
              </a:rPr>
              <a:t>Matemātikas mācību joma: </a:t>
            </a:r>
            <a:r>
              <a:rPr lang="en-US" sz="2200" i="1">
                <a:solidFill>
                  <a:srgbClr val="FFFFFF"/>
                </a:solidFill>
              </a:rPr>
              <a:t>Izvēlas atbilstošu ciparu (1–5) priekšmetu skaita apzīmēšanai.</a:t>
            </a:r>
            <a:r>
              <a:rPr lang="en-US" sz="2200">
                <a:solidFill>
                  <a:srgbClr val="FFFFFF"/>
                </a:solidFill>
              </a:rPr>
              <a:t/>
            </a:r>
            <a:br>
              <a:rPr lang="en-US" sz="2200">
                <a:solidFill>
                  <a:srgbClr val="FFFFFF"/>
                </a:solidFill>
              </a:rPr>
            </a:br>
            <a:endParaRPr lang="en-US" sz="2200">
              <a:solidFill>
                <a:srgbClr val="FFFFFF"/>
              </a:solidFill>
            </a:endParaRPr>
          </a:p>
        </p:txBody>
      </p:sp>
      <p:pic>
        <p:nvPicPr>
          <p:cNvPr id="6146" name="Picture 2" descr="Сосчитай предметы и соедини их с цифрами">
            <a:extLst>
              <a:ext uri="{FF2B5EF4-FFF2-40B4-BE49-F238E27FC236}">
                <a16:creationId xmlns="" xmlns:a16="http://schemas.microsoft.com/office/drawing/2014/main" id="{A234E363-C7C1-4BCB-88BE-2870D0609B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320041" y="1365276"/>
            <a:ext cx="2659472" cy="1882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indoor, remote, white, table&#10;&#10;Description automatically generated">
            <a:extLst>
              <a:ext uri="{FF2B5EF4-FFF2-40B4-BE49-F238E27FC236}">
                <a16:creationId xmlns="" xmlns:a16="http://schemas.microsoft.com/office/drawing/2014/main" id="{4ACD6E91-7D2B-4386-8C58-1E1238C2D4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14663" y="1182214"/>
            <a:ext cx="3997637" cy="2248671"/>
          </a:xfrm>
          <a:prstGeom prst="rect">
            <a:avLst/>
          </a:prstGeom>
        </p:spPr>
      </p:pic>
      <p:cxnSp>
        <p:nvCxnSpPr>
          <p:cNvPr id="75" name="Straight Connector 74">
            <a:extLst>
              <a:ext uri="{FF2B5EF4-FFF2-40B4-BE49-F238E27FC236}">
                <a16:creationId xmlns=""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person, indoor, sitting, young&#10;&#10;Description automatically generated">
            <a:extLst>
              <a:ext uri="{FF2B5EF4-FFF2-40B4-BE49-F238E27FC236}">
                <a16:creationId xmlns="" xmlns:a16="http://schemas.microsoft.com/office/drawing/2014/main" id="{8385AD4A-DA8C-4458-8D57-239D4CDBB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5269" y="563282"/>
            <a:ext cx="2648372" cy="3531162"/>
          </a:xfrm>
          <a:prstGeom prst="rect">
            <a:avLst/>
          </a:prstGeom>
        </p:spPr>
      </p:pic>
      <p:cxnSp>
        <p:nvCxnSpPr>
          <p:cNvPr id="79" name="Straight Connector 78">
            <a:extLst>
              <a:ext uri="{FF2B5EF4-FFF2-40B4-BE49-F238E27FC236}">
                <a16:creationId xmlns=""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85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523C0E-EF4F-4B93-B93C-54BD24C17ADE}"/>
              </a:ext>
            </a:extLst>
          </p:cNvPr>
          <p:cNvSpPr>
            <a:spLocks noGrp="1"/>
          </p:cNvSpPr>
          <p:nvPr>
            <p:ph type="title"/>
          </p:nvPr>
        </p:nvSpPr>
        <p:spPr/>
        <p:txBody>
          <a:bodyPr>
            <a:normAutofit fontScale="90000"/>
          </a:bodyPr>
          <a:lstStyle/>
          <a:p>
            <a:pPr algn="ctr"/>
            <a:r>
              <a:rPr lang="lv-LV" sz="6000" b="1" dirty="0">
                <a:solidFill>
                  <a:srgbClr val="0070C0"/>
                </a:solidFill>
              </a:rPr>
              <a:t>ROTAĻAS AR BĒRNIEM!</a:t>
            </a:r>
            <a:r>
              <a:rPr lang="en-GB" dirty="0"/>
              <a:t/>
            </a:r>
            <a:br>
              <a:rPr lang="en-GB" dirty="0"/>
            </a:br>
            <a:endParaRPr lang="en-GB" dirty="0"/>
          </a:p>
        </p:txBody>
      </p:sp>
      <p:sp>
        <p:nvSpPr>
          <p:cNvPr id="3" name="Rectangle 2">
            <a:extLst>
              <a:ext uri="{FF2B5EF4-FFF2-40B4-BE49-F238E27FC236}">
                <a16:creationId xmlns="" xmlns:a16="http://schemas.microsoft.com/office/drawing/2014/main" id="{A41C7538-595A-490D-B7D7-F23658A295D6}"/>
              </a:ext>
            </a:extLst>
          </p:cNvPr>
          <p:cNvSpPr/>
          <p:nvPr/>
        </p:nvSpPr>
        <p:spPr>
          <a:xfrm>
            <a:off x="838199" y="1200646"/>
            <a:ext cx="11017195" cy="5331075"/>
          </a:xfrm>
          <a:prstGeom prst="rect">
            <a:avLst/>
          </a:prstGeom>
        </p:spPr>
        <p:txBody>
          <a:bodyPr wrap="square">
            <a:spAutoFit/>
          </a:bodyPr>
          <a:lstStyle/>
          <a:p>
            <a:pPr algn="just">
              <a:lnSpc>
                <a:spcPct val="107000"/>
              </a:lnSpc>
              <a:spcAft>
                <a:spcPts val="900"/>
              </a:spcAft>
            </a:pPr>
            <a:r>
              <a:rPr lang="lv-LV" b="1" spc="-25"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Dārgumu lāde</a:t>
            </a:r>
            <a:endParaRPr lang="en-GB"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lv-LV"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Šai rotaļai būs nepieciešama neliela iepriekšēja sagatavošanās. Paņem kādu no savām vecajām somām, kuru jau sen gribēji izmest, bet tā arī to neesi izdarījusi, un piepildi to un tās kabatiņas ar dažādām interesantām lietiņām, piemēram, atslēgu piekariņu, krāsainu bildīti, vīna pudeles korķi, karoti u.tml. Atceries gan ievērot drošību, jo ir svarīgi, lai mazais, izpētot dārguma lādes saturu, sevi neapdraudētu.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b="1" spc="-2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Rotaļlietu</a:t>
            </a:r>
            <a:r>
              <a:rPr lang="en-GB" b="1"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pasts</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Piedāvā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savam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ziķerim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iejusties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pastnieka</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tēlā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Iedomājies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ka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esi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pasūtījusi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paciņu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kuru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piegādās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rotaļu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zaķis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lelle</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supermašīna</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Bērnam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jāizdomā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kas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paciņā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būs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iekšā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jāiesaiņo</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un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jāpiegādā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tā</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tev</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b="1" spc="-25"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Uzmanības</a:t>
            </a:r>
            <a:r>
              <a:rPr lang="en-GB" b="1" spc="-25"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spc="-25"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spēle</a:t>
            </a:r>
            <a:endParaRPr lang="en-GB"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Iedod</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bērnam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jebkuru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nevajadzīgu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žurnālu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un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dod</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ziķerim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uzdevumu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viņam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šī</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žurnāla</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lapās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jāatrod</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piemēram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pēc</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iespējas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vairāk</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burtiņu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Č, Ļ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konkrētu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vārdiņu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Atrastie</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burti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vārdiņi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jāapvelk</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Mammai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mirklīti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miers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bet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bērns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trenēs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pacietību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un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uzmanību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b="1" spc="-25"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Skaistumkopšanas</a:t>
            </a:r>
            <a:r>
              <a:rPr lang="en-GB" b="1" spc="-2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salons</a:t>
            </a: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Vēl</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viena</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spēle</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kuru var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spēlēt</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nepieceļoties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no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dīvāna</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Tu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esi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atnākusi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uz</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skaistumkopšanas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salonu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kur</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vēlies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manikīru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pedikīru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jaunu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frizūru</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mazajam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ziķerim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tas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būs</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pa </a:t>
            </a:r>
            <a:r>
              <a:rPr lang="en-GB" spc="-25"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spēkam</a:t>
            </a:r>
            <a:r>
              <a:rPr lang="en-GB" spc="-25"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7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96F1AF-0527-4864-9B52-741A5BC029A8}"/>
              </a:ext>
            </a:extLst>
          </p:cNvPr>
          <p:cNvSpPr>
            <a:spLocks noGrp="1"/>
          </p:cNvSpPr>
          <p:nvPr>
            <p:ph type="title"/>
          </p:nvPr>
        </p:nvSpPr>
        <p:spPr/>
        <p:txBody>
          <a:bodyPr>
            <a:normAutofit/>
          </a:bodyPr>
          <a:lstStyle/>
          <a:p>
            <a:pPr algn="ctr"/>
            <a:r>
              <a:rPr lang="lv-LV" sz="6000" b="1" dirty="0">
                <a:solidFill>
                  <a:srgbClr val="FFC000"/>
                </a:solidFill>
              </a:rPr>
              <a:t>VIDEO UN DZIESMIŅAS</a:t>
            </a:r>
            <a:endParaRPr lang="en-GB" sz="6000" dirty="0"/>
          </a:p>
        </p:txBody>
      </p:sp>
      <p:graphicFrame>
        <p:nvGraphicFramePr>
          <p:cNvPr id="3" name="Table 2">
            <a:extLst>
              <a:ext uri="{FF2B5EF4-FFF2-40B4-BE49-F238E27FC236}">
                <a16:creationId xmlns="" xmlns:a16="http://schemas.microsoft.com/office/drawing/2014/main" id="{08B6D833-19D0-4D51-A634-DCECA3FB52C9}"/>
              </a:ext>
            </a:extLst>
          </p:cNvPr>
          <p:cNvGraphicFramePr>
            <a:graphicFrameLocks noGrp="1"/>
          </p:cNvGraphicFramePr>
          <p:nvPr>
            <p:extLst>
              <p:ext uri="{D42A27DB-BD31-4B8C-83A1-F6EECF244321}">
                <p14:modId xmlns:p14="http://schemas.microsoft.com/office/powerpoint/2010/main" val="3522728370"/>
              </p:ext>
            </p:extLst>
          </p:nvPr>
        </p:nvGraphicFramePr>
        <p:xfrm>
          <a:off x="1089991" y="1395254"/>
          <a:ext cx="9662160" cy="5029200"/>
        </p:xfrm>
        <a:graphic>
          <a:graphicData uri="http://schemas.openxmlformats.org/drawingml/2006/table">
            <a:tbl>
              <a:tblPr/>
              <a:tblGrid>
                <a:gridCol w="9662160">
                  <a:extLst>
                    <a:ext uri="{9D8B030D-6E8A-4147-A177-3AD203B41FA5}">
                      <a16:colId xmlns="" xmlns:a16="http://schemas.microsoft.com/office/drawing/2014/main" val="4246086645"/>
                    </a:ext>
                  </a:extLst>
                </a:gridCol>
              </a:tblGrid>
              <a:tr h="0">
                <a:tc>
                  <a:txBody>
                    <a:bodyPr/>
                    <a:lstStyle/>
                    <a:p>
                      <a:r>
                        <a:rPr lang="en-GB" sz="2800" u="sng" spc="-100" dirty="0">
                          <a:solidFill>
                            <a:srgbClr val="0000FF"/>
                          </a:solidFill>
                          <a:effectLst/>
                          <a:latin typeface="New"/>
                          <a:hlinkClick r:id="rId2"/>
                        </a:rPr>
                        <a:t>http://www.vp.gov.lv/pasaka/?fbclid=IwAR2b5g-TJcI6AfL-VjQ2xO9ob0bjZ8rb9OiACukbyDZQzXfh4KcU3-eeImg#04</a:t>
                      </a:r>
                      <a:r>
                        <a:rPr lang="en-GB" sz="2800" dirty="0">
                          <a:effectLst/>
                        </a:rPr>
                        <a:t/>
                      </a:r>
                      <a:br>
                        <a:rPr lang="en-GB" sz="2800" dirty="0">
                          <a:effectLst/>
                        </a:rPr>
                      </a:br>
                      <a:r>
                        <a:rPr lang="en-GB" sz="2800" u="sng" spc="-100" dirty="0">
                          <a:solidFill>
                            <a:srgbClr val="0000FF"/>
                          </a:solidFill>
                          <a:effectLst/>
                          <a:latin typeface="New"/>
                          <a:hlinkClick r:id="rId3"/>
                        </a:rPr>
                        <a:t>https://www.youtube.com/watch?v=MIQl4fdV4BU</a:t>
                      </a:r>
                      <a:r>
                        <a:rPr lang="en-GB" sz="2800" dirty="0">
                          <a:effectLst/>
                        </a:rPr>
                        <a:t/>
                      </a:r>
                      <a:br>
                        <a:rPr lang="en-GB" sz="2800" dirty="0">
                          <a:effectLst/>
                        </a:rPr>
                      </a:br>
                      <a:r>
                        <a:rPr lang="en-GB" sz="2800" u="sng" spc="-100" dirty="0">
                          <a:solidFill>
                            <a:srgbClr val="0000FF"/>
                          </a:solidFill>
                          <a:effectLst/>
                          <a:latin typeface="New"/>
                          <a:hlinkClick r:id="rId4"/>
                        </a:rPr>
                        <a:t>https://www.youtube.com/watch?v=K5E8_QaBxig</a:t>
                      </a:r>
                      <a:r>
                        <a:rPr lang="en-GB" sz="2800" dirty="0">
                          <a:effectLst/>
                        </a:rPr>
                        <a:t/>
                      </a:r>
                      <a:br>
                        <a:rPr lang="en-GB" sz="2800" dirty="0">
                          <a:effectLst/>
                        </a:rPr>
                      </a:br>
                      <a:r>
                        <a:rPr lang="en-GB" sz="2800" u="sng" spc="-100" dirty="0">
                          <a:solidFill>
                            <a:srgbClr val="0000FF"/>
                          </a:solidFill>
                          <a:effectLst/>
                          <a:latin typeface="New"/>
                          <a:hlinkClick r:id="rId5"/>
                        </a:rPr>
                        <a:t>https://www.youtube.com/watch?v=Jsk61yM4AMw</a:t>
                      </a:r>
                      <a:r>
                        <a:rPr lang="en-GB" sz="2800" dirty="0">
                          <a:effectLst/>
                        </a:rPr>
                        <a:t/>
                      </a:r>
                      <a:br>
                        <a:rPr lang="en-GB" sz="2800" dirty="0">
                          <a:effectLst/>
                        </a:rPr>
                      </a:br>
                      <a:r>
                        <a:rPr lang="en-GB" sz="2800" u="sng" spc="-100" dirty="0">
                          <a:solidFill>
                            <a:srgbClr val="0000FF"/>
                          </a:solidFill>
                          <a:effectLst/>
                          <a:latin typeface="New"/>
                          <a:hlinkClick r:id="rId6"/>
                        </a:rPr>
                        <a:t>https://www.youtube.com/watch?v=1J6w4diueLo</a:t>
                      </a:r>
                      <a:r>
                        <a:rPr lang="en-GB" sz="2800" dirty="0">
                          <a:effectLst/>
                        </a:rPr>
                        <a:t/>
                      </a:r>
                      <a:br>
                        <a:rPr lang="en-GB" sz="2800" dirty="0">
                          <a:effectLst/>
                        </a:rPr>
                      </a:br>
                      <a:r>
                        <a:rPr lang="en-GB" sz="2800" u="sng" spc="-100" dirty="0">
                          <a:solidFill>
                            <a:srgbClr val="0000FF"/>
                          </a:solidFill>
                          <a:effectLst/>
                          <a:latin typeface="New"/>
                          <a:hlinkClick r:id="rId7"/>
                        </a:rPr>
                        <a:t>https://www.youtube.com/watch?v=x5aZs0enlrI</a:t>
                      </a:r>
                      <a:endParaRPr lang="lv-LV" sz="2800" u="sng" spc="-100" dirty="0">
                        <a:solidFill>
                          <a:srgbClr val="0000FF"/>
                        </a:solidFill>
                        <a:effectLst/>
                        <a:latin typeface="New"/>
                      </a:endParaRPr>
                    </a:p>
                    <a:p>
                      <a:endParaRPr lang="lv-LV" sz="2800" u="sng" spc="-100" dirty="0">
                        <a:solidFill>
                          <a:srgbClr val="0000FF"/>
                        </a:solidFill>
                        <a:effectLst/>
                        <a:latin typeface="New"/>
                      </a:endParaRPr>
                    </a:p>
                    <a:p>
                      <a:pPr lvl="0"/>
                      <a:r>
                        <a:rPr lang="lv-LV" sz="1800" b="1" kern="1200" dirty="0">
                          <a:solidFill>
                            <a:schemeClr val="tx1"/>
                          </a:solidFill>
                          <a:effectLst/>
                          <a:latin typeface="+mn-lt"/>
                          <a:ea typeface="+mn-ea"/>
                          <a:cs typeface="+mn-cs"/>
                        </a:rPr>
                        <a:t>Paliec Mājās Supervaroņi | Animācijas stāsts bērniem par Korona vīrusu un palikšanu mājās | Latviski</a:t>
                      </a:r>
                      <a:endParaRPr lang="en-GB" sz="1800" b="1" kern="1200" dirty="0">
                        <a:solidFill>
                          <a:schemeClr val="tx1"/>
                        </a:solidFill>
                        <a:effectLst/>
                        <a:latin typeface="+mn-lt"/>
                        <a:ea typeface="+mn-ea"/>
                        <a:cs typeface="+mn-cs"/>
                      </a:endParaRPr>
                    </a:p>
                    <a:p>
                      <a:r>
                        <a:rPr lang="lv-LV" sz="1800" kern="1200" dirty="0">
                          <a:solidFill>
                            <a:schemeClr val="tx1"/>
                          </a:solidFill>
                          <a:effectLst/>
                          <a:latin typeface="+mn-lt"/>
                          <a:ea typeface="+mn-ea"/>
                          <a:cs typeface="+mn-cs"/>
                        </a:rPr>
                        <a:t> </a:t>
                      </a:r>
                      <a:r>
                        <a:rPr lang="lv-LV" sz="1800" u="sng" kern="1200" dirty="0">
                          <a:solidFill>
                            <a:schemeClr val="tx1"/>
                          </a:solidFill>
                          <a:effectLst/>
                          <a:latin typeface="+mn-lt"/>
                          <a:ea typeface="+mn-ea"/>
                          <a:cs typeface="+mn-cs"/>
                          <a:hlinkClick r:id="rId8"/>
                        </a:rPr>
                        <a:t>https://www.youtube.com/watch?v=WbbmSteOQT0&amp;feature=youtu.be&amp;fbclid=IwAR2VhmeebMWPxN8-x0Ma7bB5nlmRJXGh-Aue7V6npPOLQE9pCLbAsappHhg</a:t>
                      </a:r>
                      <a:endParaRPr lang="en-GB" sz="1800" kern="1200" dirty="0">
                        <a:solidFill>
                          <a:schemeClr val="tx1"/>
                        </a:solidFill>
                        <a:effectLst/>
                        <a:latin typeface="+mn-lt"/>
                        <a:ea typeface="+mn-ea"/>
                        <a:cs typeface="+mn-cs"/>
                      </a:endParaRPr>
                    </a:p>
                    <a:p>
                      <a:endParaRPr lang="en-GB" sz="2800" dirty="0">
                        <a:effectLst/>
                      </a:endParaRPr>
                    </a:p>
                  </a:txBody>
                  <a:tcPr anchor="ctr">
                    <a:lnL>
                      <a:noFill/>
                    </a:lnL>
                    <a:lnR>
                      <a:noFill/>
                    </a:lnR>
                    <a:lnT>
                      <a:noFill/>
                    </a:lnT>
                    <a:lnB>
                      <a:noFill/>
                    </a:lnB>
                    <a:solidFill>
                      <a:srgbClr val="FFFFFF"/>
                    </a:solidFill>
                  </a:tcPr>
                </a:tc>
                <a:extLst>
                  <a:ext uri="{0D108BD9-81ED-4DB2-BD59-A6C34878D82A}">
                    <a16:rowId xmlns="" xmlns:a16="http://schemas.microsoft.com/office/drawing/2014/main" val="2840479925"/>
                  </a:ext>
                </a:extLst>
              </a:tr>
            </a:tbl>
          </a:graphicData>
        </a:graphic>
      </p:graphicFrame>
    </p:spTree>
    <p:extLst>
      <p:ext uri="{BB962C8B-B14F-4D97-AF65-F5344CB8AC3E}">
        <p14:creationId xmlns:p14="http://schemas.microsoft.com/office/powerpoint/2010/main" val="342338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983"/>
            <a:ext cx="10515600" cy="1655805"/>
          </a:xfrm>
        </p:spPr>
        <p:txBody>
          <a:bodyPr/>
          <a:lstStyle/>
          <a:p>
            <a:pPr algn="ctr"/>
            <a:r>
              <a:rPr lang="lv-LV" b="1" dirty="0" smtClean="0"/>
              <a:t>PALDIES PAR UZMANĪBU!</a:t>
            </a:r>
            <a:endParaRPr lang="lv-LV" b="1" dirty="0"/>
          </a:p>
        </p:txBody>
      </p:sp>
      <p:pic>
        <p:nvPicPr>
          <p:cNvPr id="1026" name="Picture 2" descr="C:\Users\User\Desktop\istockphoto-673500328-1024x1024.jpg"/>
          <p:cNvPicPr>
            <a:picLocks noGrp="1" noChangeAspect="1" noChangeArrowheads="1"/>
          </p:cNvPicPr>
          <p:nvPr>
            <p:ph idx="1"/>
          </p:nvPr>
        </p:nvPicPr>
        <p:blipFill>
          <a:blip r:embed="rId2"/>
          <a:srcRect/>
          <a:stretch>
            <a:fillRect/>
          </a:stretch>
        </p:blipFill>
        <p:spPr bwMode="auto">
          <a:xfrm>
            <a:off x="922638" y="3042120"/>
            <a:ext cx="10915135" cy="33586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75F4D120-3921-42A8-A063-46B023CB0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mong The Hidden - Lessons - Tes Teach">
            <a:extLst>
              <a:ext uri="{FF2B5EF4-FFF2-40B4-BE49-F238E27FC236}">
                <a16:creationId xmlns="" xmlns:a16="http://schemas.microsoft.com/office/drawing/2014/main" id="{3797756A-94CE-4599-8B4F-B4DB2009D5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59" b="-1"/>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 xmlns:a16="http://schemas.microsoft.com/office/drawing/2014/main" id="{9D01B3E5-85F4-41A9-A504-D5E6268DEC1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 xmlns:a16="http://schemas.microsoft.com/office/drawing/2014/main" id="{CBBCB16C-80F9-41F2-A919-C370926293DF}"/>
              </a:ext>
            </a:extLst>
          </p:cNvPr>
          <p:cNvSpPr>
            <a:spLocks noGrp="1"/>
          </p:cNvSpPr>
          <p:nvPr>
            <p:ph type="title"/>
          </p:nvPr>
        </p:nvSpPr>
        <p:spPr>
          <a:xfrm>
            <a:off x="174930" y="1741336"/>
            <a:ext cx="5303520" cy="3189331"/>
          </a:xfrm>
        </p:spPr>
        <p:txBody>
          <a:bodyPr vert="horz" lIns="91440" tIns="45720" rIns="91440" bIns="45720" rtlCol="0" anchor="t">
            <a:normAutofit fontScale="90000"/>
          </a:bodyPr>
          <a:lstStyle/>
          <a:p>
            <a:pPr algn="ctr"/>
            <a:r>
              <a:rPr lang="en-US" sz="2800" b="1" dirty="0">
                <a:solidFill>
                  <a:srgbClr val="FFC000"/>
                </a:solidFill>
                <a:latin typeface="Arial Rounded MT Bold" panose="020F0704030504030204" pitchFamily="34" charset="0"/>
              </a:rPr>
              <a:t>TEMATS:</a:t>
            </a:r>
            <a:r>
              <a:rPr lang="en-US" sz="2800" dirty="0">
                <a:solidFill>
                  <a:srgbClr val="FFC000"/>
                </a:solidFill>
                <a:latin typeface="Arial Rounded MT Bold" panose="020F0704030504030204" pitchFamily="34" charset="0"/>
              </a:rPr>
              <a:t> </a:t>
            </a:r>
            <a:r>
              <a:rPr lang="en-US" sz="2800" b="1" dirty="0" err="1">
                <a:solidFill>
                  <a:schemeClr val="tx1">
                    <a:lumMod val="65000"/>
                    <a:lumOff val="35000"/>
                  </a:schemeClr>
                </a:solidFill>
                <a:latin typeface="Arial Rounded MT Bold" panose="020F0704030504030204" pitchFamily="34" charset="0"/>
              </a:rPr>
              <a:t>Kā</a:t>
            </a:r>
            <a:r>
              <a:rPr lang="en-US" sz="2800" b="1" dirty="0">
                <a:solidFill>
                  <a:schemeClr val="tx1">
                    <a:lumMod val="65000"/>
                    <a:lumOff val="35000"/>
                  </a:schemeClr>
                </a:solidFill>
                <a:latin typeface="Arial Rounded MT Bold" panose="020F0704030504030204" pitchFamily="34" charset="0"/>
              </a:rPr>
              <a:t> </a:t>
            </a:r>
            <a:r>
              <a:rPr lang="en-US" sz="2800" b="1" dirty="0" err="1">
                <a:solidFill>
                  <a:schemeClr val="tx1">
                    <a:lumMod val="65000"/>
                    <a:lumOff val="35000"/>
                  </a:schemeClr>
                </a:solidFill>
                <a:latin typeface="Arial Rounded MT Bold" panose="020F0704030504030204" pitchFamily="34" charset="0"/>
              </a:rPr>
              <a:t>rodas</a:t>
            </a:r>
            <a:r>
              <a:rPr lang="en-US" sz="2800" b="1" dirty="0">
                <a:solidFill>
                  <a:schemeClr val="tx1">
                    <a:lumMod val="65000"/>
                    <a:lumOff val="35000"/>
                  </a:schemeClr>
                </a:solidFill>
                <a:latin typeface="Arial Rounded MT Bold" panose="020F0704030504030204" pitchFamily="34" charset="0"/>
              </a:rPr>
              <a:t> </a:t>
            </a:r>
            <a:r>
              <a:rPr lang="en-US" sz="2800" b="1" dirty="0" err="1">
                <a:solidFill>
                  <a:schemeClr val="tx1">
                    <a:lumMod val="65000"/>
                    <a:lumOff val="35000"/>
                  </a:schemeClr>
                </a:solidFill>
                <a:latin typeface="Arial Rounded MT Bold" panose="020F0704030504030204" pitchFamily="34" charset="0"/>
              </a:rPr>
              <a:t>ēnas</a:t>
            </a:r>
            <a:r>
              <a:rPr lang="en-US" sz="2800" b="1" dirty="0">
                <a:solidFill>
                  <a:schemeClr val="tx1">
                    <a:lumMod val="65000"/>
                    <a:lumOff val="35000"/>
                  </a:schemeClr>
                </a:solidFill>
                <a:latin typeface="Arial Rounded MT Bold" panose="020F0704030504030204" pitchFamily="34" charset="0"/>
              </a:rPr>
              <a:t>?</a:t>
            </a:r>
            <a:r>
              <a:rPr lang="lv-LV" sz="2800" b="1" dirty="0">
                <a:solidFill>
                  <a:schemeClr val="tx1">
                    <a:lumMod val="65000"/>
                    <a:lumOff val="35000"/>
                  </a:schemeClr>
                </a:solidFill>
                <a:latin typeface="Arial Rounded MT Bold" panose="020F0704030504030204" pitchFamily="34" charset="0"/>
              </a:rPr>
              <a:t/>
            </a:r>
            <a:br>
              <a:rPr lang="lv-LV" sz="2800" b="1" dirty="0">
                <a:solidFill>
                  <a:schemeClr val="tx1">
                    <a:lumMod val="65000"/>
                    <a:lumOff val="35000"/>
                  </a:schemeClr>
                </a:solidFill>
                <a:latin typeface="Arial Rounded MT Bold" panose="020F0704030504030204" pitchFamily="34" charset="0"/>
              </a:rPr>
            </a:br>
            <a:r>
              <a:rPr lang="lv-LV" sz="2800" b="1" dirty="0">
                <a:solidFill>
                  <a:schemeClr val="tx1">
                    <a:lumMod val="65000"/>
                    <a:lumOff val="35000"/>
                  </a:schemeClr>
                </a:solidFill>
                <a:latin typeface="Arial Rounded MT Bold" panose="020F0704030504030204" pitchFamily="34" charset="0"/>
              </a:rPr>
              <a:t/>
            </a:r>
            <a:br>
              <a:rPr lang="lv-LV" sz="2800" b="1" dirty="0">
                <a:solidFill>
                  <a:schemeClr val="tx1">
                    <a:lumMod val="65000"/>
                    <a:lumOff val="35000"/>
                  </a:schemeClr>
                </a:solidFill>
                <a:latin typeface="Arial Rounded MT Bold" panose="020F0704030504030204" pitchFamily="34" charset="0"/>
              </a:rPr>
            </a:br>
            <a:r>
              <a:rPr lang="en-US" sz="2800" b="1" dirty="0">
                <a:solidFill>
                  <a:srgbClr val="000000"/>
                </a:solidFill>
              </a:rPr>
              <a:t/>
            </a:r>
            <a:br>
              <a:rPr lang="en-US" sz="2800" b="1" dirty="0">
                <a:solidFill>
                  <a:srgbClr val="000000"/>
                </a:solidFill>
              </a:rPr>
            </a:br>
            <a:r>
              <a:rPr lang="lv-LV" sz="4900" b="1" dirty="0">
                <a:solidFill>
                  <a:srgbClr val="C00000"/>
                </a:solidFill>
              </a:rPr>
              <a:t>Ziņa bērnam:</a:t>
            </a:r>
            <a:r>
              <a:rPr lang="lv-LV" sz="4900" dirty="0"/>
              <a:t> </a:t>
            </a:r>
            <a:r>
              <a:rPr lang="lv-LV" sz="4900" dirty="0">
                <a:solidFill>
                  <a:srgbClr val="00B0F0"/>
                </a:solidFill>
              </a:rPr>
              <a:t>Ēna rodas, ja gaisma savā ceļā sastop šķēršļus.</a:t>
            </a:r>
            <a:r>
              <a:rPr lang="en-US" sz="2800" dirty="0">
                <a:solidFill>
                  <a:srgbClr val="000000"/>
                </a:solidFill>
              </a:rPr>
              <a:t/>
            </a:r>
            <a:br>
              <a:rPr lang="en-US" sz="2800" dirty="0">
                <a:solidFill>
                  <a:srgbClr val="000000"/>
                </a:solidFill>
              </a:rPr>
            </a:br>
            <a:endParaRPr lang="en-US" sz="2800" dirty="0">
              <a:solidFill>
                <a:srgbClr val="000000"/>
              </a:solidFill>
            </a:endParaRPr>
          </a:p>
        </p:txBody>
      </p:sp>
    </p:spTree>
    <p:extLst>
      <p:ext uri="{BB962C8B-B14F-4D97-AF65-F5344CB8AC3E}">
        <p14:creationId xmlns:p14="http://schemas.microsoft.com/office/powerpoint/2010/main" val="269446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1FDD10-4F36-4FB7-8FD6-1F6A2009B098}"/>
              </a:ext>
            </a:extLst>
          </p:cNvPr>
          <p:cNvSpPr>
            <a:spLocks noGrp="1"/>
          </p:cNvSpPr>
          <p:nvPr>
            <p:ph type="title"/>
          </p:nvPr>
        </p:nvSpPr>
        <p:spPr>
          <a:xfrm>
            <a:off x="3654174" y="4236366"/>
            <a:ext cx="5880563" cy="1147150"/>
          </a:xfrm>
        </p:spPr>
        <p:txBody>
          <a:bodyPr vert="horz" lIns="91440" tIns="45720" rIns="91440" bIns="45720" rtlCol="0" anchor="t">
            <a:normAutofit fontScale="90000"/>
          </a:bodyPr>
          <a:lstStyle/>
          <a:p>
            <a:pPr algn="ctr"/>
            <a:r>
              <a:rPr lang="en-US" sz="2800" b="1" u="sng" kern="1200" dirty="0" err="1">
                <a:solidFill>
                  <a:schemeClr val="tx1"/>
                </a:solidFill>
                <a:latin typeface="+mj-lt"/>
                <a:ea typeface="+mj-ea"/>
                <a:cs typeface="+mj-cs"/>
              </a:rPr>
              <a:t>Dabaszinātņu</a:t>
            </a:r>
            <a:r>
              <a:rPr lang="en-US" sz="2800" b="1" u="sng" kern="1200" dirty="0">
                <a:solidFill>
                  <a:schemeClr val="tx1"/>
                </a:solidFill>
                <a:latin typeface="+mj-lt"/>
                <a:ea typeface="+mj-ea"/>
                <a:cs typeface="+mj-cs"/>
              </a:rPr>
              <a:t> </a:t>
            </a:r>
            <a:r>
              <a:rPr lang="en-US" sz="2800" b="1" u="sng" kern="1200" dirty="0" err="1">
                <a:solidFill>
                  <a:schemeClr val="tx1"/>
                </a:solidFill>
                <a:latin typeface="+mj-lt"/>
                <a:ea typeface="+mj-ea"/>
                <a:cs typeface="+mj-cs"/>
              </a:rPr>
              <a:t>mācību</a:t>
            </a:r>
            <a:r>
              <a:rPr lang="en-US" sz="2800" b="1" u="sng" kern="1200" dirty="0">
                <a:solidFill>
                  <a:schemeClr val="tx1"/>
                </a:solidFill>
                <a:latin typeface="+mj-lt"/>
                <a:ea typeface="+mj-ea"/>
                <a:cs typeface="+mj-cs"/>
              </a:rPr>
              <a:t> </a:t>
            </a:r>
            <a:r>
              <a:rPr lang="en-US" sz="2800" b="1" u="sng" kern="1200" dirty="0" err="1">
                <a:solidFill>
                  <a:schemeClr val="tx1"/>
                </a:solidFill>
                <a:latin typeface="+mj-lt"/>
                <a:ea typeface="+mj-ea"/>
                <a:cs typeface="+mj-cs"/>
              </a:rPr>
              <a:t>joma</a:t>
            </a:r>
            <a:r>
              <a:rPr lang="en-US" sz="2800" b="1" u="sng" kern="1200" dirty="0">
                <a:solidFill>
                  <a:schemeClr val="tx1"/>
                </a:solidFill>
                <a:latin typeface="+mj-lt"/>
                <a:ea typeface="+mj-ea"/>
                <a:cs typeface="+mj-cs"/>
              </a:rPr>
              <a:t>: </a:t>
            </a:r>
            <a:r>
              <a:rPr lang="en-US" sz="2800" i="1" kern="1200" dirty="0" err="1">
                <a:solidFill>
                  <a:schemeClr val="tx1"/>
                </a:solidFill>
                <a:latin typeface="+mj-lt"/>
                <a:ea typeface="+mj-ea"/>
                <a:cs typeface="+mj-cs"/>
              </a:rPr>
              <a:t>Vēro</a:t>
            </a:r>
            <a:r>
              <a:rPr lang="en-US" sz="2800" i="1" kern="1200" dirty="0">
                <a:solidFill>
                  <a:schemeClr val="tx1"/>
                </a:solidFill>
                <a:latin typeface="+mj-lt"/>
                <a:ea typeface="+mj-ea"/>
                <a:cs typeface="+mj-cs"/>
              </a:rPr>
              <a:t> un </a:t>
            </a:r>
            <a:r>
              <a:rPr lang="en-US" sz="2800" i="1" kern="1200" dirty="0" err="1">
                <a:solidFill>
                  <a:schemeClr val="tx1"/>
                </a:solidFill>
                <a:latin typeface="+mj-lt"/>
                <a:ea typeface="+mj-ea"/>
                <a:cs typeface="+mj-cs"/>
              </a:rPr>
              <a:t>nosauc</a:t>
            </a:r>
            <a:r>
              <a:rPr lang="en-US" sz="2800" i="1" kern="1200" dirty="0">
                <a:solidFill>
                  <a:schemeClr val="tx1"/>
                </a:solidFill>
                <a:latin typeface="+mj-lt"/>
                <a:ea typeface="+mj-ea"/>
                <a:cs typeface="+mj-cs"/>
              </a:rPr>
              <a:t> </a:t>
            </a:r>
            <a:r>
              <a:rPr lang="en-US" sz="2800" i="1" kern="1200" dirty="0" err="1">
                <a:solidFill>
                  <a:schemeClr val="tx1"/>
                </a:solidFill>
                <a:latin typeface="+mj-lt"/>
                <a:ea typeface="+mj-ea"/>
                <a:cs typeface="+mj-cs"/>
              </a:rPr>
              <a:t>dažādas</a:t>
            </a:r>
            <a:r>
              <a:rPr lang="en-US" sz="2800" i="1" kern="1200" dirty="0">
                <a:solidFill>
                  <a:schemeClr val="tx1"/>
                </a:solidFill>
                <a:latin typeface="+mj-lt"/>
                <a:ea typeface="+mj-ea"/>
                <a:cs typeface="+mj-cs"/>
              </a:rPr>
              <a:t> </a:t>
            </a:r>
            <a:r>
              <a:rPr lang="en-US" sz="2800" i="1" kern="1200" dirty="0" err="1">
                <a:solidFill>
                  <a:schemeClr val="tx1"/>
                </a:solidFill>
                <a:latin typeface="+mj-lt"/>
                <a:ea typeface="+mj-ea"/>
                <a:cs typeface="+mj-cs"/>
              </a:rPr>
              <a:t>dabas</a:t>
            </a:r>
            <a:r>
              <a:rPr lang="en-US" sz="2800" i="1" kern="1200" dirty="0">
                <a:solidFill>
                  <a:schemeClr val="tx1"/>
                </a:solidFill>
                <a:latin typeface="+mj-lt"/>
                <a:ea typeface="+mj-ea"/>
                <a:cs typeface="+mj-cs"/>
              </a:rPr>
              <a:t> </a:t>
            </a:r>
            <a:r>
              <a:rPr lang="en-US" sz="2800" i="1" kern="1200" dirty="0" err="1">
                <a:solidFill>
                  <a:schemeClr val="tx1"/>
                </a:solidFill>
                <a:latin typeface="+mj-lt"/>
                <a:ea typeface="+mj-ea"/>
                <a:cs typeface="+mj-cs"/>
              </a:rPr>
              <a:t>paradības,piemēram,lietus,sniegs,migla,vējš</a:t>
            </a:r>
            <a:r>
              <a:rPr lang="en-US" sz="2800" i="1" kern="1200" dirty="0">
                <a:solidFill>
                  <a:schemeClr val="tx1"/>
                </a:solidFill>
                <a:latin typeface="+mj-lt"/>
                <a:ea typeface="+mj-ea"/>
                <a:cs typeface="+mj-cs"/>
              </a:rPr>
              <a:t>.</a:t>
            </a:r>
            <a:r>
              <a:rPr lang="en-US" sz="1400" kern="1200" dirty="0">
                <a:solidFill>
                  <a:schemeClr val="tx1"/>
                </a:solidFill>
                <a:latin typeface="+mj-lt"/>
                <a:ea typeface="+mj-ea"/>
                <a:cs typeface="+mj-cs"/>
              </a:rPr>
              <a:t/>
            </a:r>
            <a:br>
              <a:rPr lang="en-US" sz="1400" kern="1200" dirty="0">
                <a:solidFill>
                  <a:schemeClr val="tx1"/>
                </a:solidFill>
                <a:latin typeface="+mj-lt"/>
                <a:ea typeface="+mj-ea"/>
                <a:cs typeface="+mj-cs"/>
              </a:rPr>
            </a:br>
            <a:r>
              <a:rPr lang="en-US" sz="1400" kern="1200" dirty="0">
                <a:solidFill>
                  <a:schemeClr val="tx1"/>
                </a:solidFill>
                <a:latin typeface="+mj-lt"/>
                <a:ea typeface="+mj-ea"/>
                <a:cs typeface="+mj-cs"/>
              </a:rPr>
              <a:t/>
            </a: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87" name="Freeform: Shape 86">
            <a:extLst>
              <a:ext uri="{FF2B5EF4-FFF2-40B4-BE49-F238E27FC236}">
                <a16:creationId xmlns=""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Детские развивашки &quot;Найди тень» | ВКонтакте">
            <a:extLst>
              <a:ext uri="{FF2B5EF4-FFF2-40B4-BE49-F238E27FC236}">
                <a16:creationId xmlns="" xmlns:a16="http://schemas.microsoft.com/office/drawing/2014/main" id="{2FEDC85F-1E3F-4097-8211-4A9135F11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20" r="-1" b="23046"/>
          <a:stretch/>
        </p:blipFill>
        <p:spPr bwMode="auto">
          <a:xfrm>
            <a:off x="1246574" y="97752"/>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КАК АНАЛИЗИРОВАТЬ РИСУНОК - Детский сайт ПЧЁЛКА.">
            <a:extLst>
              <a:ext uri="{FF2B5EF4-FFF2-40B4-BE49-F238E27FC236}">
                <a16:creationId xmlns="" xmlns:a16="http://schemas.microsoft.com/office/drawing/2014/main" id="{07E44965-2C16-4F0F-8E38-6F19F55B30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12" t="10814" r="32315" b="13879"/>
          <a:stretch/>
        </p:blipFill>
        <p:spPr bwMode="auto">
          <a:xfrm>
            <a:off x="151914" y="3201177"/>
            <a:ext cx="2748560" cy="344129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91" name="Oval 90">
            <a:extLst>
              <a:ext uri="{FF2B5EF4-FFF2-40B4-BE49-F238E27FC236}">
                <a16:creationId xmlns=""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 xmlns:a16="http://schemas.microsoft.com/office/drawing/2014/main" id="{C20267F5-D4E6-477A-A590-81F2ABD1B8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8" name="Picture 16" descr="солнце рисунок - Поиск в Google | Картинки, Для детей, Смайлики">
            <a:extLst>
              <a:ext uri="{FF2B5EF4-FFF2-40B4-BE49-F238E27FC236}">
                <a16:creationId xmlns="" xmlns:a16="http://schemas.microsoft.com/office/drawing/2014/main" id="{9D3BDFFE-FB08-4E90-A191-8DF3C2BA49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84" r="4133" b="-4"/>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3090" name="Picture 18" descr="Сегодня Ленобласть накроет сильный ветер, дождей не ожидается">
            <a:extLst>
              <a:ext uri="{FF2B5EF4-FFF2-40B4-BE49-F238E27FC236}">
                <a16:creationId xmlns="" xmlns:a16="http://schemas.microsoft.com/office/drawing/2014/main" id="{41C1FBD7-BE2E-441B-AFD4-229DE25FE2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53" r="18863" b="3"/>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95" name="Freeform: Shape 94">
            <a:extLst>
              <a:ext uri="{FF2B5EF4-FFF2-40B4-BE49-F238E27FC236}">
                <a16:creationId xmlns="" xmlns:a16="http://schemas.microsoft.com/office/drawing/2014/main" id="{6B9D64DB-4D5C-4A91-B45F-F301E3174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riding on top of a dirt road&#10;&#10;Description automatically generated">
            <a:extLst>
              <a:ext uri="{FF2B5EF4-FFF2-40B4-BE49-F238E27FC236}">
                <a16:creationId xmlns="" xmlns:a16="http://schemas.microsoft.com/office/drawing/2014/main" id="{B06F8A1E-0FA7-41F4-B596-9A2D87C0DC19}"/>
              </a:ext>
            </a:extLst>
          </p:cNvPr>
          <p:cNvPicPr>
            <a:picLocks noChangeAspect="1"/>
          </p:cNvPicPr>
          <p:nvPr/>
        </p:nvPicPr>
        <p:blipFill rotWithShape="1">
          <a:blip r:embed="rId6">
            <a:extLst>
              <a:ext uri="{28A0092B-C50C-407E-A947-70E740481C1C}">
                <a14:useLocalDpi xmlns:a14="http://schemas.microsoft.com/office/drawing/2010/main" val="0"/>
              </a:ext>
            </a:extLst>
          </a:blip>
          <a:srcRect t="28154" b="23515"/>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97" name="Freeform: Shape 96">
            <a:extLst>
              <a:ext uri="{FF2B5EF4-FFF2-40B4-BE49-F238E27FC236}">
                <a16:creationId xmlns="" xmlns:a16="http://schemas.microsoft.com/office/drawing/2014/main" id="{CB14CE1B-4BC5-4EF2-BE3D-05E4F580B3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4" name="Picture 12" descr="Чем пахнет дождь? : Центр науки «Коперник»">
            <a:extLst>
              <a:ext uri="{FF2B5EF4-FFF2-40B4-BE49-F238E27FC236}">
                <a16:creationId xmlns="" xmlns:a16="http://schemas.microsoft.com/office/drawing/2014/main" id="{999D50E6-D29B-4725-9E1D-0E31A28926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86" r="27075" b="-3"/>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412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 xmlns:a16="http://schemas.microsoft.com/office/drawing/2014/main" id="{9D3A9E89-033E-4C4A-8C41-416DABFFD3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86293361-111E-427D-8E5B-256944AC8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E252709-637F-4506-9E04-EECE11ACCE7B}"/>
              </a:ext>
            </a:extLst>
          </p:cNvPr>
          <p:cNvSpPr>
            <a:spLocks noGrp="1"/>
          </p:cNvSpPr>
          <p:nvPr>
            <p:ph type="title"/>
          </p:nvPr>
        </p:nvSpPr>
        <p:spPr>
          <a:xfrm>
            <a:off x="8740797" y="1122363"/>
            <a:ext cx="3084758" cy="2902882"/>
          </a:xfrm>
        </p:spPr>
        <p:txBody>
          <a:bodyPr vert="horz" lIns="91440" tIns="45720" rIns="91440" bIns="45720" rtlCol="0" anchor="b">
            <a:normAutofit/>
          </a:bodyPr>
          <a:lstStyle/>
          <a:p>
            <a:pPr algn="ctr"/>
            <a:r>
              <a:rPr lang="en-US" sz="2500" b="1" u="sng" kern="1200" dirty="0" err="1">
                <a:solidFill>
                  <a:srgbClr val="C00000"/>
                </a:solidFill>
                <a:latin typeface="+mj-lt"/>
                <a:ea typeface="+mj-ea"/>
                <a:cs typeface="+mj-cs"/>
              </a:rPr>
              <a:t>Kultūras</a:t>
            </a:r>
            <a:r>
              <a:rPr lang="en-US" sz="2500" b="1" u="sng" kern="1200" dirty="0">
                <a:solidFill>
                  <a:srgbClr val="C00000"/>
                </a:solidFill>
                <a:latin typeface="+mj-lt"/>
                <a:ea typeface="+mj-ea"/>
                <a:cs typeface="+mj-cs"/>
              </a:rPr>
              <a:t> </a:t>
            </a:r>
            <a:r>
              <a:rPr lang="en-US" sz="2500" b="1" u="sng" kern="1200" dirty="0" err="1">
                <a:solidFill>
                  <a:srgbClr val="C00000"/>
                </a:solidFill>
                <a:latin typeface="+mj-lt"/>
                <a:ea typeface="+mj-ea"/>
                <a:cs typeface="+mj-cs"/>
              </a:rPr>
              <a:t>izpratnes</a:t>
            </a:r>
            <a:r>
              <a:rPr lang="en-US" sz="2500" b="1" u="sng" kern="1200" dirty="0">
                <a:solidFill>
                  <a:srgbClr val="C00000"/>
                </a:solidFill>
                <a:latin typeface="+mj-lt"/>
                <a:ea typeface="+mj-ea"/>
                <a:cs typeface="+mj-cs"/>
              </a:rPr>
              <a:t> un </a:t>
            </a:r>
            <a:r>
              <a:rPr lang="en-US" sz="2500" b="1" u="sng" kern="1200" dirty="0" err="1">
                <a:solidFill>
                  <a:srgbClr val="C00000"/>
                </a:solidFill>
                <a:latin typeface="+mj-lt"/>
                <a:ea typeface="+mj-ea"/>
                <a:cs typeface="+mj-cs"/>
              </a:rPr>
              <a:t>pašizpausmes</a:t>
            </a:r>
            <a:r>
              <a:rPr lang="en-US" sz="2500" b="1" u="sng" kern="1200" dirty="0">
                <a:solidFill>
                  <a:srgbClr val="C00000"/>
                </a:solidFill>
                <a:latin typeface="+mj-lt"/>
                <a:ea typeface="+mj-ea"/>
                <a:cs typeface="+mj-cs"/>
              </a:rPr>
              <a:t> </a:t>
            </a:r>
            <a:r>
              <a:rPr lang="en-US" sz="2500" b="1" u="sng" kern="1200" dirty="0" err="1">
                <a:solidFill>
                  <a:srgbClr val="C00000"/>
                </a:solidFill>
                <a:latin typeface="+mj-lt"/>
                <a:ea typeface="+mj-ea"/>
                <a:cs typeface="+mj-cs"/>
              </a:rPr>
              <a:t>mākslā</a:t>
            </a:r>
            <a:r>
              <a:rPr lang="en-US" sz="2500" b="1" u="sng" kern="1200" dirty="0">
                <a:solidFill>
                  <a:srgbClr val="C00000"/>
                </a:solidFill>
                <a:latin typeface="+mj-lt"/>
                <a:ea typeface="+mj-ea"/>
                <a:cs typeface="+mj-cs"/>
              </a:rPr>
              <a:t> </a:t>
            </a:r>
            <a:r>
              <a:rPr lang="en-US" sz="2500" b="1" u="sng" kern="1200" dirty="0" err="1">
                <a:solidFill>
                  <a:srgbClr val="C00000"/>
                </a:solidFill>
                <a:latin typeface="+mj-lt"/>
                <a:ea typeface="+mj-ea"/>
                <a:cs typeface="+mj-cs"/>
              </a:rPr>
              <a:t>mācību</a:t>
            </a:r>
            <a:r>
              <a:rPr lang="en-US" sz="2500" b="1" u="sng" kern="1200" dirty="0">
                <a:solidFill>
                  <a:srgbClr val="C00000"/>
                </a:solidFill>
                <a:latin typeface="+mj-lt"/>
                <a:ea typeface="+mj-ea"/>
                <a:cs typeface="+mj-cs"/>
              </a:rPr>
              <a:t> </a:t>
            </a:r>
            <a:r>
              <a:rPr lang="en-US" sz="2500" b="1" u="sng" kern="1200" dirty="0" err="1">
                <a:solidFill>
                  <a:srgbClr val="C00000"/>
                </a:solidFill>
                <a:latin typeface="+mj-lt"/>
                <a:ea typeface="+mj-ea"/>
                <a:cs typeface="+mj-cs"/>
              </a:rPr>
              <a:t>joma</a:t>
            </a:r>
            <a:r>
              <a:rPr lang="en-US" sz="2500" b="1" u="sng" kern="1200" dirty="0">
                <a:solidFill>
                  <a:srgbClr val="C00000"/>
                </a:solidFill>
                <a:latin typeface="+mj-lt"/>
                <a:ea typeface="+mj-ea"/>
                <a:cs typeface="+mj-cs"/>
              </a:rPr>
              <a:t>: </a:t>
            </a:r>
            <a:r>
              <a:rPr lang="en-US" sz="2500" i="1" kern="1200" dirty="0" err="1">
                <a:solidFill>
                  <a:schemeClr val="tx1"/>
                </a:solidFill>
                <a:latin typeface="+mj-lt"/>
                <a:ea typeface="+mj-ea"/>
                <a:cs typeface="+mj-cs"/>
              </a:rPr>
              <a:t>Variē</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līnijas</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krāsas</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tekstūras</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formas</a:t>
            </a:r>
            <a:r>
              <a:rPr lang="en-US" sz="2500" i="1" kern="1200" dirty="0">
                <a:solidFill>
                  <a:schemeClr val="tx1"/>
                </a:solidFill>
                <a:latin typeface="+mj-lt"/>
                <a:ea typeface="+mj-ea"/>
                <a:cs typeface="+mj-cs"/>
              </a:rPr>
              <a:t> un </a:t>
            </a:r>
            <a:r>
              <a:rPr lang="en-US" sz="2500" i="1" kern="1200" dirty="0" err="1">
                <a:solidFill>
                  <a:schemeClr val="tx1"/>
                </a:solidFill>
                <a:latin typeface="+mj-lt"/>
                <a:ea typeface="+mj-ea"/>
                <a:cs typeface="+mj-cs"/>
              </a:rPr>
              <a:t>laukumus</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radošajā</a:t>
            </a:r>
            <a:r>
              <a:rPr lang="en-US" sz="2500" i="1" kern="1200" dirty="0">
                <a:solidFill>
                  <a:schemeClr val="tx1"/>
                </a:solidFill>
                <a:latin typeface="+mj-lt"/>
                <a:ea typeface="+mj-ea"/>
                <a:cs typeface="+mj-cs"/>
              </a:rPr>
              <a:t> </a:t>
            </a:r>
            <a:r>
              <a:rPr lang="en-US" sz="2500" i="1" kern="1200" dirty="0" err="1">
                <a:solidFill>
                  <a:schemeClr val="tx1"/>
                </a:solidFill>
                <a:latin typeface="+mj-lt"/>
                <a:ea typeface="+mj-ea"/>
                <a:cs typeface="+mj-cs"/>
              </a:rPr>
              <a:t>darbā</a:t>
            </a:r>
            <a:r>
              <a:rPr lang="en-US" sz="2500" i="1" kern="1200" dirty="0">
                <a:solidFill>
                  <a:schemeClr val="tx1"/>
                </a:solidFill>
                <a:latin typeface="+mj-lt"/>
                <a:ea typeface="+mj-ea"/>
                <a:cs typeface="+mj-cs"/>
              </a:rPr>
              <a:t>. </a:t>
            </a:r>
            <a:r>
              <a:rPr lang="en-US" sz="2500" kern="1200" dirty="0">
                <a:solidFill>
                  <a:schemeClr val="tx1"/>
                </a:solidFill>
                <a:latin typeface="+mj-lt"/>
                <a:ea typeface="+mj-ea"/>
                <a:cs typeface="+mj-cs"/>
              </a:rPr>
              <a:t/>
            </a:r>
            <a:br>
              <a:rPr lang="en-US" sz="2500" kern="1200" dirty="0">
                <a:solidFill>
                  <a:schemeClr val="tx1"/>
                </a:solidFill>
                <a:latin typeface="+mj-lt"/>
                <a:ea typeface="+mj-ea"/>
                <a:cs typeface="+mj-cs"/>
              </a:rPr>
            </a:br>
            <a:endParaRPr lang="en-US" sz="2500" kern="1200" dirty="0">
              <a:solidFill>
                <a:schemeClr val="tx1"/>
              </a:solidFill>
              <a:latin typeface="+mj-lt"/>
              <a:ea typeface="+mj-ea"/>
              <a:cs typeface="+mj-cs"/>
            </a:endParaRPr>
          </a:p>
        </p:txBody>
      </p:sp>
      <p:grpSp>
        <p:nvGrpSpPr>
          <p:cNvPr id="77" name="Group 76">
            <a:extLst>
              <a:ext uri="{FF2B5EF4-FFF2-40B4-BE49-F238E27FC236}">
                <a16:creationId xmlns="" xmlns:a16="http://schemas.microsoft.com/office/drawing/2014/main" id="{9A19A3F5-314C-46CC-8695-7C6BFCACFE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741664" y="73152"/>
            <a:ext cx="1178966" cy="232963"/>
            <a:chOff x="7763256" y="73152"/>
            <a:chExt cx="1178966" cy="232963"/>
          </a:xfrm>
        </p:grpSpPr>
        <p:sp>
          <p:nvSpPr>
            <p:cNvPr id="78" name="Rectangle 64">
              <a:extLst>
                <a:ext uri="{FF2B5EF4-FFF2-40B4-BE49-F238E27FC236}">
                  <a16:creationId xmlns="" xmlns:a16="http://schemas.microsoft.com/office/drawing/2014/main" id="{278F674D-D76D-4798-B032-C8B53BB243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 xmlns:a16="http://schemas.microsoft.com/office/drawing/2014/main" id="{93C95A67-CFD6-49FD-BAAA-A697C0CD39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 xmlns:a16="http://schemas.microsoft.com/office/drawing/2014/main" id="{182CC514-9A22-43DC-9B8B-274A1BA4F3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 xmlns:a16="http://schemas.microsoft.com/office/drawing/2014/main" id="{C5736E08-B988-4CC3-A244-9E5F806B4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 xmlns:a16="http://schemas.microsoft.com/office/drawing/2014/main" id="{B2938EAC-3109-4B44-9E80-A9A7D99F14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 xmlns:a16="http://schemas.microsoft.com/office/drawing/2014/main" id="{E10B9525-3F05-4446-8486-E44910EE65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 xmlns:a16="http://schemas.microsoft.com/office/drawing/2014/main" id="{F93E511D-E6DC-4D13-976A-0110E165A5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 xmlns:a16="http://schemas.microsoft.com/office/drawing/2014/main" id="{85684F25-E83E-4E6D-AD9A-B9BDDB0E74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 xmlns:a16="http://schemas.microsoft.com/office/drawing/2014/main" id="{118B2579-8426-416F-8744-D7EB91511A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 xmlns:a16="http://schemas.microsoft.com/office/drawing/2014/main" id="{5B4CB9E6-5FA1-4665-888E-BEBD41CC86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 xmlns:a16="http://schemas.microsoft.com/office/drawing/2014/main" id="{5095E589-7E16-4865-B076-8C04BA65A0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 xmlns:a16="http://schemas.microsoft.com/office/drawing/2014/main" id="{6D0546CB-725B-4586-BEDD-A8E1DA4969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 xmlns:a16="http://schemas.microsoft.com/office/drawing/2014/main" id="{AB5EE017-5E43-4AB4-BF17-C2150694C3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 xmlns:a16="http://schemas.microsoft.com/office/drawing/2014/main" id="{456BFE42-FE3E-4763-A6E8-BC9C34C101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 xmlns:a16="http://schemas.microsoft.com/office/drawing/2014/main" id="{A395DBA0-7465-4857-B1C8-CB25971B03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 xmlns:a16="http://schemas.microsoft.com/office/drawing/2014/main" id="{BC8EB897-B7B1-4BAD-AB7C-A40DE6F4BF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 xmlns:a16="http://schemas.microsoft.com/office/drawing/2014/main" id="{4664B19C-7F4F-4092-ADCA-581CE08E1A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 xmlns:a16="http://schemas.microsoft.com/office/drawing/2014/main" id="{1841D5A7-F7A1-4A43-834B-F6DF2B0E2F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 xmlns:a16="http://schemas.microsoft.com/office/drawing/2014/main" id="{07387B72-31EA-4F4A-8CAD-2132C33354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 xmlns:a16="http://schemas.microsoft.com/office/drawing/2014/main" id="{99841BC6-D90A-4F47-B7B0-21B4DEA249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descr="найди тень животные | Научные детские эксперименты, Тени ...">
            <a:extLst>
              <a:ext uri="{FF2B5EF4-FFF2-40B4-BE49-F238E27FC236}">
                <a16:creationId xmlns="" xmlns:a16="http://schemas.microsoft.com/office/drawing/2014/main" id="{CAA6FEC1-8CCE-45B8-892D-B92A055CA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 r="2" b="2"/>
          <a:stretch/>
        </p:blipFill>
        <p:spPr bwMode="auto">
          <a:xfrm>
            <a:off x="224949" y="576072"/>
            <a:ext cx="3919228" cy="5522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indoor, hand, refrigerator, small&#10;&#10;Description automatically generated">
            <a:extLst>
              <a:ext uri="{FF2B5EF4-FFF2-40B4-BE49-F238E27FC236}">
                <a16:creationId xmlns="" xmlns:a16="http://schemas.microsoft.com/office/drawing/2014/main" id="{28E1A1FD-2920-43BE-AF37-755D4098E8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8" r="-3" b="-3"/>
          <a:stretch/>
        </p:blipFill>
        <p:spPr>
          <a:xfrm rot="5400000">
            <a:off x="3546444" y="1376172"/>
            <a:ext cx="5522976" cy="3922776"/>
          </a:xfrm>
          <a:prstGeom prst="rect">
            <a:avLst/>
          </a:prstGeom>
        </p:spPr>
      </p:pic>
      <p:sp>
        <p:nvSpPr>
          <p:cNvPr id="99" name="Rectangle 98">
            <a:extLst>
              <a:ext uri="{FF2B5EF4-FFF2-40B4-BE49-F238E27FC236}">
                <a16:creationId xmlns="" xmlns:a16="http://schemas.microsoft.com/office/drawing/2014/main" id="{78907291-9D6D-4740-81DB-441477BCA2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92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whiteboard&#10;&#10;Description automatically generated">
            <a:extLst>
              <a:ext uri="{FF2B5EF4-FFF2-40B4-BE49-F238E27FC236}">
                <a16:creationId xmlns="" xmlns:a16="http://schemas.microsoft.com/office/drawing/2014/main" id="{D6D42D23-AF48-4F77-8B2A-6E498F00B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15464" y="982364"/>
            <a:ext cx="3531161" cy="2648371"/>
          </a:xfrm>
          <a:prstGeom prst="rect">
            <a:avLst/>
          </a:prstGeom>
        </p:spPr>
      </p:pic>
      <p:sp>
        <p:nvSpPr>
          <p:cNvPr id="17" name="Rectangle 16">
            <a:extLst>
              <a:ext uri="{FF2B5EF4-FFF2-40B4-BE49-F238E27FC236}">
                <a16:creationId xmlns=""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2EB55DB-D0B8-4EB9-8707-E03CA898F7C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b="1">
                <a:solidFill>
                  <a:srgbClr val="FFFFFF"/>
                </a:solidFill>
              </a:rPr>
              <a:t>Rokas vingrinājumi.</a:t>
            </a:r>
            <a:br>
              <a:rPr lang="en-US" sz="3000" b="1">
                <a:solidFill>
                  <a:srgbClr val="FFFFFF"/>
                </a:solidFill>
              </a:rPr>
            </a:br>
            <a:endParaRPr lang="en-US" sz="3000">
              <a:solidFill>
                <a:srgbClr val="FFFFFF"/>
              </a:solidFill>
            </a:endParaRPr>
          </a:p>
        </p:txBody>
      </p:sp>
      <p:pic>
        <p:nvPicPr>
          <p:cNvPr id="4" name="Picture 3" descr="A picture containing indoor, person, girl, table&#10;&#10;Description automatically generated">
            <a:extLst>
              <a:ext uri="{FF2B5EF4-FFF2-40B4-BE49-F238E27FC236}">
                <a16:creationId xmlns="" xmlns:a16="http://schemas.microsoft.com/office/drawing/2014/main" id="{7BC6016C-9370-48F0-950D-976C02823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3203" y="976813"/>
            <a:ext cx="3545962" cy="2659472"/>
          </a:xfrm>
          <a:prstGeom prst="rect">
            <a:avLst/>
          </a:prstGeom>
        </p:spPr>
      </p:pic>
      <p:pic>
        <p:nvPicPr>
          <p:cNvPr id="6" name="Picture 5" descr="A close up of text on a whiteboard&#10;&#10;Description automatically generated">
            <a:extLst>
              <a:ext uri="{FF2B5EF4-FFF2-40B4-BE49-F238E27FC236}">
                <a16:creationId xmlns="" xmlns:a16="http://schemas.microsoft.com/office/drawing/2014/main" id="{6102EA63-4BC9-4338-AA8A-7F2075E7A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14663" y="1182214"/>
            <a:ext cx="3997637" cy="2248671"/>
          </a:xfrm>
          <a:prstGeom prst="rect">
            <a:avLst/>
          </a:prstGeom>
        </p:spPr>
      </p:pic>
      <p:cxnSp>
        <p:nvCxnSpPr>
          <p:cNvPr id="19" name="Straight Connector 18">
            <a:extLst>
              <a:ext uri="{FF2B5EF4-FFF2-40B4-BE49-F238E27FC236}">
                <a16:creationId xmlns=""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text on a whiteboard&#10;&#10;Description automatically generated">
            <a:extLst>
              <a:ext uri="{FF2B5EF4-FFF2-40B4-BE49-F238E27FC236}">
                <a16:creationId xmlns="" xmlns:a16="http://schemas.microsoft.com/office/drawing/2014/main" id="{08C7353D-9EA4-4DBD-BE0B-39C531422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783873" y="1004677"/>
            <a:ext cx="3531162" cy="2648372"/>
          </a:xfrm>
          <a:prstGeom prst="rect">
            <a:avLst/>
          </a:prstGeom>
        </p:spPr>
      </p:pic>
      <p:cxnSp>
        <p:nvCxnSpPr>
          <p:cNvPr id="23" name="Straight Connector 22">
            <a:extLst>
              <a:ext uri="{FF2B5EF4-FFF2-40B4-BE49-F238E27FC236}">
                <a16:creationId xmlns=""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46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068E144-C75F-4E03-88EE-2A076ACA7AAE}"/>
              </a:ext>
            </a:extLst>
          </p:cNvPr>
          <p:cNvSpPr>
            <a:spLocks noGrp="1"/>
          </p:cNvSpPr>
          <p:nvPr>
            <p:ph type="title"/>
          </p:nvPr>
        </p:nvSpPr>
        <p:spPr>
          <a:xfrm>
            <a:off x="4603468" y="4741948"/>
            <a:ext cx="6829520" cy="862031"/>
          </a:xfrm>
        </p:spPr>
        <p:txBody>
          <a:bodyPr vert="horz" lIns="91440" tIns="45720" rIns="91440" bIns="45720" rtlCol="0" anchor="b">
            <a:normAutofit/>
          </a:bodyPr>
          <a:lstStyle/>
          <a:p>
            <a:pPr algn="ctr"/>
            <a:r>
              <a:rPr lang="en-US" sz="2000" b="1" u="sng" kern="1200" dirty="0" err="1">
                <a:solidFill>
                  <a:srgbClr val="FFFFFF"/>
                </a:solidFill>
                <a:latin typeface="+mj-lt"/>
                <a:ea typeface="+mj-ea"/>
                <a:cs typeface="+mj-cs"/>
              </a:rPr>
              <a:t>Sociālā</a:t>
            </a:r>
            <a:r>
              <a:rPr lang="en-US" sz="2000" b="1" u="sng" kern="1200" dirty="0">
                <a:solidFill>
                  <a:srgbClr val="FFFFFF"/>
                </a:solidFill>
                <a:latin typeface="+mj-lt"/>
                <a:ea typeface="+mj-ea"/>
                <a:cs typeface="+mj-cs"/>
              </a:rPr>
              <a:t> un </a:t>
            </a:r>
            <a:r>
              <a:rPr lang="en-US" sz="2000" b="1" u="sng" kern="1200" dirty="0" err="1">
                <a:solidFill>
                  <a:srgbClr val="FFFFFF"/>
                </a:solidFill>
                <a:latin typeface="+mj-lt"/>
                <a:ea typeface="+mj-ea"/>
                <a:cs typeface="+mj-cs"/>
              </a:rPr>
              <a:t>pilsoniskā</a:t>
            </a:r>
            <a:r>
              <a:rPr lang="en-US" sz="2000" b="1" u="sng" kern="1200" dirty="0">
                <a:solidFill>
                  <a:srgbClr val="FFFFFF"/>
                </a:solidFill>
                <a:latin typeface="+mj-lt"/>
                <a:ea typeface="+mj-ea"/>
                <a:cs typeface="+mj-cs"/>
              </a:rPr>
              <a:t> </a:t>
            </a:r>
            <a:r>
              <a:rPr lang="en-US" sz="2000" b="1" u="sng" kern="1200" dirty="0" err="1">
                <a:solidFill>
                  <a:srgbClr val="FFFFFF"/>
                </a:solidFill>
                <a:latin typeface="+mj-lt"/>
                <a:ea typeface="+mj-ea"/>
                <a:cs typeface="+mj-cs"/>
              </a:rPr>
              <a:t>mācību</a:t>
            </a:r>
            <a:r>
              <a:rPr lang="en-US" sz="2000" b="1" u="sng" kern="1200" dirty="0">
                <a:solidFill>
                  <a:srgbClr val="FFFFFF"/>
                </a:solidFill>
                <a:latin typeface="+mj-lt"/>
                <a:ea typeface="+mj-ea"/>
                <a:cs typeface="+mj-cs"/>
              </a:rPr>
              <a:t> </a:t>
            </a:r>
            <a:r>
              <a:rPr lang="en-US" sz="2000" b="1" u="sng" kern="1200" dirty="0" err="1">
                <a:solidFill>
                  <a:srgbClr val="FFFFFF"/>
                </a:solidFill>
                <a:latin typeface="+mj-lt"/>
                <a:ea typeface="+mj-ea"/>
                <a:cs typeface="+mj-cs"/>
              </a:rPr>
              <a:t>joma:</a:t>
            </a:r>
            <a:r>
              <a:rPr lang="en-US" sz="2000" i="1" kern="1200" dirty="0" err="1">
                <a:solidFill>
                  <a:srgbClr val="FFFFFF"/>
                </a:solidFill>
                <a:latin typeface="+mj-lt"/>
                <a:ea typeface="+mj-ea"/>
                <a:cs typeface="+mj-cs"/>
              </a:rPr>
              <a:t>Sakārto</a:t>
            </a:r>
            <a:r>
              <a:rPr lang="en-US" sz="2000" i="1" kern="1200" dirty="0">
                <a:solidFill>
                  <a:srgbClr val="FFFFFF"/>
                </a:solidFill>
                <a:latin typeface="+mj-lt"/>
                <a:ea typeface="+mj-ea"/>
                <a:cs typeface="+mj-cs"/>
              </a:rPr>
              <a:t> </a:t>
            </a:r>
            <a:r>
              <a:rPr lang="en-US" sz="2000" i="1" kern="1200" dirty="0" err="1">
                <a:solidFill>
                  <a:srgbClr val="FFFFFF"/>
                </a:solidFill>
                <a:latin typeface="+mj-lt"/>
                <a:ea typeface="+mj-ea"/>
                <a:cs typeface="+mj-cs"/>
              </a:rPr>
              <a:t>savu</a:t>
            </a:r>
            <a:r>
              <a:rPr lang="en-US" sz="2000" i="1" kern="1200" dirty="0">
                <a:solidFill>
                  <a:srgbClr val="FFFFFF"/>
                </a:solidFill>
                <a:latin typeface="+mj-lt"/>
                <a:ea typeface="+mj-ea"/>
                <a:cs typeface="+mj-cs"/>
              </a:rPr>
              <a:t> </a:t>
            </a:r>
            <a:r>
              <a:rPr lang="en-US" sz="2000" i="1" kern="1200" dirty="0" err="1">
                <a:solidFill>
                  <a:srgbClr val="FFFFFF"/>
                </a:solidFill>
                <a:latin typeface="+mj-lt"/>
                <a:ea typeface="+mj-ea"/>
                <a:cs typeface="+mj-cs"/>
              </a:rPr>
              <a:t>darba</a:t>
            </a:r>
            <a:r>
              <a:rPr lang="en-US" sz="2000" i="1" kern="1200" dirty="0">
                <a:solidFill>
                  <a:srgbClr val="FFFFFF"/>
                </a:solidFill>
                <a:latin typeface="+mj-lt"/>
                <a:ea typeface="+mj-ea"/>
                <a:cs typeface="+mj-cs"/>
              </a:rPr>
              <a:t> </a:t>
            </a:r>
            <a:r>
              <a:rPr lang="en-US" sz="2000" i="1" kern="1200" dirty="0" err="1">
                <a:solidFill>
                  <a:srgbClr val="FFFFFF"/>
                </a:solidFill>
                <a:latin typeface="+mj-lt"/>
                <a:ea typeface="+mj-ea"/>
                <a:cs typeface="+mj-cs"/>
              </a:rPr>
              <a:t>vietu</a:t>
            </a:r>
            <a:r>
              <a:rPr lang="en-US" sz="2000" i="1" kern="1200" dirty="0">
                <a:solidFill>
                  <a:srgbClr val="FFFFFF"/>
                </a:solidFill>
                <a:latin typeface="+mj-lt"/>
                <a:ea typeface="+mj-ea"/>
                <a:cs typeface="+mj-cs"/>
              </a:rPr>
              <a:t> </a:t>
            </a:r>
            <a:r>
              <a:rPr lang="en-US" sz="2000" i="1" kern="1200" dirty="0" err="1">
                <a:solidFill>
                  <a:srgbClr val="FFFFFF"/>
                </a:solidFill>
                <a:latin typeface="+mj-lt"/>
                <a:ea typeface="+mj-ea"/>
                <a:cs typeface="+mj-cs"/>
              </a:rPr>
              <a:t>pēc</a:t>
            </a:r>
            <a:r>
              <a:rPr lang="en-US" sz="2000" i="1" kern="1200" dirty="0">
                <a:solidFill>
                  <a:srgbClr val="FFFFFF"/>
                </a:solidFill>
                <a:latin typeface="+mj-lt"/>
                <a:ea typeface="+mj-ea"/>
                <a:cs typeface="+mj-cs"/>
              </a:rPr>
              <a:t> </a:t>
            </a:r>
            <a:r>
              <a:rPr lang="en-US" sz="2000" i="1" kern="1200" dirty="0" err="1">
                <a:solidFill>
                  <a:srgbClr val="FFFFFF"/>
                </a:solidFill>
                <a:latin typeface="+mj-lt"/>
                <a:ea typeface="+mj-ea"/>
                <a:cs typeface="+mj-cs"/>
              </a:rPr>
              <a:t>darba</a:t>
            </a:r>
            <a:r>
              <a:rPr lang="en-US" sz="2000" i="1" kern="1200" dirty="0">
                <a:solidFill>
                  <a:srgbClr val="FFFFFF"/>
                </a:solidFill>
                <a:latin typeface="+mj-lt"/>
                <a:ea typeface="+mj-ea"/>
                <a:cs typeface="+mj-cs"/>
              </a:rPr>
              <a:t>.</a:t>
            </a:r>
            <a:r>
              <a:rPr lang="en-US" sz="1600" kern="1200" dirty="0">
                <a:solidFill>
                  <a:srgbClr val="FFFFFF"/>
                </a:solidFill>
                <a:latin typeface="+mj-lt"/>
                <a:ea typeface="+mj-ea"/>
                <a:cs typeface="+mj-cs"/>
              </a:rPr>
              <a:t/>
            </a: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pic>
        <p:nvPicPr>
          <p:cNvPr id="8200" name="Picture 8" descr="Приучаем ребенка убирать за собой игрушки) | Пикабу">
            <a:extLst>
              <a:ext uri="{FF2B5EF4-FFF2-40B4-BE49-F238E27FC236}">
                <a16:creationId xmlns="" xmlns:a16="http://schemas.microsoft.com/office/drawing/2014/main" id="{44E3E47E-E267-436F-B3BC-238599263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510"/>
          <a:stretch/>
        </p:blipFill>
        <p:spPr bwMode="auto">
          <a:xfrm>
            <a:off x="317636" y="573323"/>
            <a:ext cx="3797570" cy="15073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Приучаем ребенка убирать за собой игрушки) | Пикабу">
            <a:extLst>
              <a:ext uri="{FF2B5EF4-FFF2-40B4-BE49-F238E27FC236}">
                <a16:creationId xmlns="" xmlns:a16="http://schemas.microsoft.com/office/drawing/2014/main" id="{764A0C5F-2FDC-4E04-B98D-1A9859B4BC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651" y="2422097"/>
            <a:ext cx="2808726" cy="201380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Стихотворение «детское - мамина помощница», поэт СВЕТЛАНА">
            <a:extLst>
              <a:ext uri="{FF2B5EF4-FFF2-40B4-BE49-F238E27FC236}">
                <a16:creationId xmlns="" xmlns:a16="http://schemas.microsoft.com/office/drawing/2014/main" id="{AA6C89E8-6345-4873-9EBB-59FBC812C2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2435" y="321732"/>
            <a:ext cx="3533699" cy="411132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Эту игрушку стоит покупать, когда малышу уже исполниться 1 годик ...">
            <a:extLst>
              <a:ext uri="{FF2B5EF4-FFF2-40B4-BE49-F238E27FC236}">
                <a16:creationId xmlns="" xmlns:a16="http://schemas.microsoft.com/office/drawing/2014/main" id="{11D1EC11-21E5-4D22-B8C7-2F87B5F203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813"/>
          <a:stretch/>
        </p:blipFill>
        <p:spPr bwMode="auto">
          <a:xfrm>
            <a:off x="8086176" y="886584"/>
            <a:ext cx="3797984" cy="2981619"/>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a:extLst>
              <a:ext uri="{FF2B5EF4-FFF2-40B4-BE49-F238E27FC236}">
                <a16:creationId xmlns=""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8" name="Picture 6" descr="Дети и порядок в доме, - 11454887 - Кашалот">
            <a:extLst>
              <a:ext uri="{FF2B5EF4-FFF2-40B4-BE49-F238E27FC236}">
                <a16:creationId xmlns="" xmlns:a16="http://schemas.microsoft.com/office/drawing/2014/main" id="{BB333AC2-8446-40CC-97AA-FA6062FBE0D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19879" y="4525715"/>
            <a:ext cx="3590269" cy="20105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собрать игрушки - медиаплатформа МирТесен">
            <a:extLst>
              <a:ext uri="{FF2B5EF4-FFF2-40B4-BE49-F238E27FC236}">
                <a16:creationId xmlns="" xmlns:a16="http://schemas.microsoft.com/office/drawing/2014/main" id="{EDC7126C-C6F0-44D2-A2AA-3CF9C3DA5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7787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Мастер-класс «Рисование нитью». Воспитателям детских садов ...">
            <a:extLst>
              <a:ext uri="{FF2B5EF4-FFF2-40B4-BE49-F238E27FC236}">
                <a16:creationId xmlns="" xmlns:a16="http://schemas.microsoft.com/office/drawing/2014/main" id="{92819CE3-C538-4B3F-95A4-45C3C28B6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0" r="6" b="6"/>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Какую аппликацию можно сделать из ниток. Аппликация из ниток на ...">
            <a:extLst>
              <a:ext uri="{FF2B5EF4-FFF2-40B4-BE49-F238E27FC236}">
                <a16:creationId xmlns="" xmlns:a16="http://schemas.microsoft.com/office/drawing/2014/main" id="{E308C4F9-5B98-4523-98E0-2E96976F3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24" r="7990" b="10577"/>
          <a:stretch/>
        </p:blipFill>
        <p:spPr bwMode="auto">
          <a:xfrm>
            <a:off x="7381876" y="504264"/>
            <a:ext cx="4425811" cy="1997573"/>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Аппликация из обрезков цветной бумаги «Осенний цветок ...">
            <a:extLst>
              <a:ext uri="{FF2B5EF4-FFF2-40B4-BE49-F238E27FC236}">
                <a16:creationId xmlns="" xmlns:a16="http://schemas.microsoft.com/office/drawing/2014/main" id="{8AB2248E-046C-402D-9ACF-96F4CEC381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52"/>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close up of a flag&#10;&#10;Description automatically generated">
            <a:extLst>
              <a:ext uri="{FF2B5EF4-FFF2-40B4-BE49-F238E27FC236}">
                <a16:creationId xmlns="" xmlns:a16="http://schemas.microsoft.com/office/drawing/2014/main" id="{CA4B03F8-02AD-4E44-A411-7584A1A4C4A7}"/>
              </a:ext>
            </a:extLst>
          </p:cNvPr>
          <p:cNvPicPr>
            <a:picLocks noChangeAspect="1"/>
          </p:cNvPicPr>
          <p:nvPr/>
        </p:nvPicPr>
        <p:blipFill rotWithShape="1">
          <a:blip r:embed="rId5">
            <a:extLst>
              <a:ext uri="{28A0092B-C50C-407E-A947-70E740481C1C}">
                <a14:useLocalDpi xmlns:a14="http://schemas.microsoft.com/office/drawing/2010/main" val="0"/>
              </a:ext>
            </a:extLst>
          </a:blip>
          <a:srcRect t="16436" r="-2" b="4978"/>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75" name="Freeform 43">
            <a:extLst>
              <a:ext uri="{FF2B5EF4-FFF2-40B4-BE49-F238E27FC236}">
                <a16:creationId xmlns="" xmlns:a16="http://schemas.microsoft.com/office/drawing/2014/main" id="{AAD8F19F-4A55-467B-BED0-8837659A90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8B8A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A0BC2444-ABA6-42D2-B9A7-3FAA85A50D15}"/>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3300" b="1" u="sng" kern="1200">
                <a:solidFill>
                  <a:srgbClr val="FFFFFF"/>
                </a:solidFill>
                <a:latin typeface="+mj-lt"/>
                <a:ea typeface="+mj-ea"/>
                <a:cs typeface="+mj-cs"/>
              </a:rPr>
              <a:t>Tehnoloģiju mācību joma: </a:t>
            </a:r>
            <a:r>
              <a:rPr lang="en-US" sz="3300" i="1" kern="1200">
                <a:solidFill>
                  <a:srgbClr val="FFFFFF"/>
                </a:solidFill>
                <a:latin typeface="+mj-lt"/>
                <a:ea typeface="+mj-ea"/>
                <a:cs typeface="+mj-cs"/>
              </a:rPr>
              <a:t>Vienmērīgi noklāj ar līmi savienojamas detaļas.</a:t>
            </a:r>
            <a:r>
              <a:rPr lang="en-US" sz="3300" kern="1200">
                <a:solidFill>
                  <a:srgbClr val="FFFFFF"/>
                </a:solidFill>
                <a:latin typeface="+mj-lt"/>
                <a:ea typeface="+mj-ea"/>
                <a:cs typeface="+mj-cs"/>
              </a:rPr>
              <a:t/>
            </a:r>
            <a:br>
              <a:rPr lang="en-US" sz="3300" kern="1200">
                <a:solidFill>
                  <a:srgbClr val="FFFFFF"/>
                </a:solidFill>
                <a:latin typeface="+mj-lt"/>
                <a:ea typeface="+mj-ea"/>
                <a:cs typeface="+mj-cs"/>
              </a:rPr>
            </a:br>
            <a:endParaRPr lang="en-US" sz="3300" kern="1200">
              <a:solidFill>
                <a:srgbClr val="FFFFFF"/>
              </a:solidFill>
              <a:latin typeface="+mj-lt"/>
              <a:ea typeface="+mj-ea"/>
              <a:cs typeface="+mj-cs"/>
            </a:endParaRPr>
          </a:p>
        </p:txBody>
      </p:sp>
      <p:pic>
        <p:nvPicPr>
          <p:cNvPr id="8" name="Picture 7" descr="A close up of a logo&#10;&#10;Description automatically generated">
            <a:extLst>
              <a:ext uri="{FF2B5EF4-FFF2-40B4-BE49-F238E27FC236}">
                <a16:creationId xmlns="" xmlns:a16="http://schemas.microsoft.com/office/drawing/2014/main" id="{C5067DCB-0A1B-4955-9DCA-4E02665691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087" r="-1" b="20604"/>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65918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8D00FB-28A5-4CA0-BDD4-0C48ADE2D5D8}"/>
              </a:ext>
            </a:extLst>
          </p:cNvPr>
          <p:cNvSpPr>
            <a:spLocks noGrp="1"/>
          </p:cNvSpPr>
          <p:nvPr>
            <p:ph type="title"/>
          </p:nvPr>
        </p:nvSpPr>
        <p:spPr>
          <a:xfrm>
            <a:off x="4128368" y="4522156"/>
            <a:ext cx="4937937" cy="1363215"/>
          </a:xfrm>
        </p:spPr>
        <p:txBody>
          <a:bodyPr vert="horz" lIns="91440" tIns="45720" rIns="91440" bIns="45720" rtlCol="0" anchor="t">
            <a:normAutofit fontScale="90000"/>
          </a:bodyPr>
          <a:lstStyle/>
          <a:p>
            <a:pPr algn="ctr"/>
            <a:r>
              <a:rPr lang="en-US" sz="3200" b="1" u="sng" kern="1200" dirty="0" err="1">
                <a:solidFill>
                  <a:schemeClr val="tx1"/>
                </a:solidFill>
                <a:latin typeface="+mj-lt"/>
                <a:ea typeface="+mj-ea"/>
                <a:cs typeface="+mj-cs"/>
              </a:rPr>
              <a:t>Valodu</a:t>
            </a:r>
            <a:r>
              <a:rPr lang="en-US" sz="3200" b="1" u="sng" kern="1200" dirty="0">
                <a:solidFill>
                  <a:schemeClr val="tx1"/>
                </a:solidFill>
                <a:latin typeface="+mj-lt"/>
                <a:ea typeface="+mj-ea"/>
                <a:cs typeface="+mj-cs"/>
              </a:rPr>
              <a:t> </a:t>
            </a:r>
            <a:r>
              <a:rPr lang="en-US" sz="3200" b="1" u="sng" kern="1200" dirty="0" err="1">
                <a:solidFill>
                  <a:schemeClr val="tx1"/>
                </a:solidFill>
                <a:latin typeface="+mj-lt"/>
                <a:ea typeface="+mj-ea"/>
                <a:cs typeface="+mj-cs"/>
              </a:rPr>
              <a:t>mācību</a:t>
            </a:r>
            <a:r>
              <a:rPr lang="en-US" sz="3200" b="1" u="sng" kern="1200" dirty="0">
                <a:solidFill>
                  <a:schemeClr val="tx1"/>
                </a:solidFill>
                <a:latin typeface="+mj-lt"/>
                <a:ea typeface="+mj-ea"/>
                <a:cs typeface="+mj-cs"/>
              </a:rPr>
              <a:t> </a:t>
            </a:r>
            <a:r>
              <a:rPr lang="en-US" sz="3200" b="1" u="sng" kern="1200" dirty="0" err="1">
                <a:solidFill>
                  <a:schemeClr val="tx1"/>
                </a:solidFill>
                <a:latin typeface="+mj-lt"/>
                <a:ea typeface="+mj-ea"/>
                <a:cs typeface="+mj-cs"/>
              </a:rPr>
              <a:t>joma</a:t>
            </a:r>
            <a:r>
              <a:rPr lang="en-US" sz="3200" b="1" u="sng" kern="1200" dirty="0">
                <a:solidFill>
                  <a:schemeClr val="tx1"/>
                </a:solidFill>
                <a:latin typeface="+mj-lt"/>
                <a:ea typeface="+mj-ea"/>
                <a:cs typeface="+mj-cs"/>
              </a:rPr>
              <a:t>: </a:t>
            </a:r>
            <a:r>
              <a:rPr lang="en-US" sz="3200" i="1" kern="1200" dirty="0" err="1">
                <a:solidFill>
                  <a:schemeClr val="tx1"/>
                </a:solidFill>
                <a:latin typeface="+mj-lt"/>
                <a:ea typeface="+mj-ea"/>
                <a:cs typeface="+mj-cs"/>
              </a:rPr>
              <a:t>Atbild</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uz</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atvērtiem</a:t>
            </a:r>
            <a:r>
              <a:rPr lang="en-US" sz="3200" i="1" kern="1200" dirty="0">
                <a:solidFill>
                  <a:schemeClr val="tx1"/>
                </a:solidFill>
                <a:latin typeface="+mj-lt"/>
                <a:ea typeface="+mj-ea"/>
                <a:cs typeface="+mj-cs"/>
              </a:rPr>
              <a:t> jautājumiem,</a:t>
            </a:r>
            <a:r>
              <a:rPr lang="en-US" sz="3200" i="1" kern="1200" dirty="0" err="1">
                <a:solidFill>
                  <a:schemeClr val="tx1"/>
                </a:solidFill>
                <a:latin typeface="+mj-lt"/>
                <a:ea typeface="+mj-ea"/>
                <a:cs typeface="+mj-cs"/>
              </a:rPr>
              <a:t>piemēram</a:t>
            </a:r>
            <a:r>
              <a:rPr lang="en-US" sz="3200" i="1" kern="1200" dirty="0">
                <a:solidFill>
                  <a:schemeClr val="tx1"/>
                </a:solidFill>
                <a:latin typeface="+mj-lt"/>
                <a:ea typeface="+mj-ea"/>
                <a:cs typeface="+mj-cs"/>
              </a:rPr>
              <a:t>:"</a:t>
            </a:r>
            <a:r>
              <a:rPr lang="en-US" sz="3200" i="1" kern="1200" dirty="0" err="1">
                <a:solidFill>
                  <a:schemeClr val="tx1"/>
                </a:solidFill>
                <a:latin typeface="+mj-lt"/>
                <a:ea typeface="+mj-ea"/>
                <a:cs typeface="+mj-cs"/>
              </a:rPr>
              <a:t>Kā</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tu</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zini</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Kāpēc</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tu</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tā</a:t>
            </a:r>
            <a:r>
              <a:rPr lang="en-US" sz="3200" i="1" kern="1200" dirty="0">
                <a:solidFill>
                  <a:schemeClr val="tx1"/>
                </a:solidFill>
                <a:latin typeface="+mj-lt"/>
                <a:ea typeface="+mj-ea"/>
                <a:cs typeface="+mj-cs"/>
              </a:rPr>
              <a:t> </a:t>
            </a:r>
            <a:r>
              <a:rPr lang="en-US" sz="3200" i="1" kern="1200" dirty="0" err="1">
                <a:solidFill>
                  <a:schemeClr val="tx1"/>
                </a:solidFill>
                <a:latin typeface="+mj-lt"/>
                <a:ea typeface="+mj-ea"/>
                <a:cs typeface="+mj-cs"/>
              </a:rPr>
              <a:t>domā</a:t>
            </a:r>
            <a:r>
              <a:rPr lang="en-US" sz="3200" i="1" kern="1200" dirty="0">
                <a:solidFill>
                  <a:schemeClr val="tx1"/>
                </a:solidFill>
                <a:latin typeface="+mj-lt"/>
                <a:ea typeface="+mj-ea"/>
                <a:cs typeface="+mj-cs"/>
              </a:rPr>
              <a:t>?"</a:t>
            </a:r>
            <a:r>
              <a:rPr lang="en-US" sz="2100" kern="1200" dirty="0">
                <a:solidFill>
                  <a:schemeClr val="tx1"/>
                </a:solidFill>
                <a:latin typeface="+mj-lt"/>
                <a:ea typeface="+mj-ea"/>
                <a:cs typeface="+mj-cs"/>
              </a:rPr>
              <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83" name="Freeform: Shape 82">
            <a:extLst>
              <a:ext uri="{FF2B5EF4-FFF2-40B4-BE49-F238E27FC236}">
                <a16:creationId xmlns=""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30" name="Picture 10" descr="Игра «Найди тень» для детей 4-5 лет с ответами для детсадовцев ...">
            <a:extLst>
              <a:ext uri="{FF2B5EF4-FFF2-40B4-BE49-F238E27FC236}">
                <a16:creationId xmlns="" xmlns:a16="http://schemas.microsoft.com/office/drawing/2014/main" id="{6B6C9900-2F23-46BF-B110-A0F96260E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23" r="-3" b="15118"/>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Знакомство со светом и тенью». Совместная деятельность: игры с ...">
            <a:extLst>
              <a:ext uri="{FF2B5EF4-FFF2-40B4-BE49-F238E27FC236}">
                <a16:creationId xmlns="" xmlns:a16="http://schemas.microsoft.com/office/drawing/2014/main" id="{27103E09-CF73-4F42-A996-6738D2D52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78" r="19392"/>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87" name="Oval 86">
            <a:extLst>
              <a:ext uri="{FF2B5EF4-FFF2-40B4-BE49-F238E27FC236}">
                <a16:creationId xmlns=""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Чья это тень | Библейские раскраски, Детский сад, Дошкольные ...">
            <a:extLst>
              <a:ext uri="{FF2B5EF4-FFF2-40B4-BE49-F238E27FC236}">
                <a16:creationId xmlns="" xmlns:a16="http://schemas.microsoft.com/office/drawing/2014/main" id="{B6329CD0-5505-47D6-AF66-B737672782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03" r="1" b="11711"/>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 xmlns:a16="http://schemas.microsoft.com/office/drawing/2014/main" id="{6B9D64DB-4D5C-4A91-B45F-F301E3174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34" name="Picture 14" descr="Что если перерисовать детские рисунки во взрослом возрасте | Пикабу">
            <a:extLst>
              <a:ext uri="{FF2B5EF4-FFF2-40B4-BE49-F238E27FC236}">
                <a16:creationId xmlns="" xmlns:a16="http://schemas.microsoft.com/office/drawing/2014/main" id="{2941BEC2-1CCE-45CC-A082-55C34EA694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19" r="-3" b="1416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91" name="Freeform: Shape 90">
            <a:extLst>
              <a:ext uri="{FF2B5EF4-FFF2-40B4-BE49-F238E27FC236}">
                <a16:creationId xmlns="" xmlns:a16="http://schemas.microsoft.com/office/drawing/2014/main" id="{CB14CE1B-4BC5-4EF2-BE3D-05E4F580B3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8" name="Picture 8" descr="Картинки: «Найди тень для малышей» | Детские игры, Дошкольные ...">
            <a:extLst>
              <a:ext uri="{FF2B5EF4-FFF2-40B4-BE49-F238E27FC236}">
                <a16:creationId xmlns="" xmlns:a16="http://schemas.microsoft.com/office/drawing/2014/main" id="{48AFCCCC-D40A-43C3-97B5-D1977F89C9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26" r="-3" b="10183"/>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894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 xmlns:a16="http://schemas.microsoft.com/office/drawing/2014/main" id="{99AE2756-0FC4-4155-83E7-58AAAB63E7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 xmlns:a16="http://schemas.microsoft.com/office/drawing/2014/main" id="{247AB924-1B87-43FC-B7C7-B112D5C51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63CAB4-C67C-4030-B413-0B17C031228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2200" b="1" u="sng">
                <a:solidFill>
                  <a:srgbClr val="FFFFFF"/>
                </a:solidFill>
              </a:rPr>
              <a:t>Veselības un fiziskās aktivitātes mācību joma:</a:t>
            </a:r>
            <a:r>
              <a:rPr lang="en-US" sz="2200">
                <a:solidFill>
                  <a:srgbClr val="FFFFFF"/>
                </a:solidFill>
              </a:rPr>
              <a:t> </a:t>
            </a:r>
            <a:r>
              <a:rPr lang="en-US" sz="2200" i="1">
                <a:solidFill>
                  <a:srgbClr val="FFFFFF"/>
                </a:solidFill>
              </a:rPr>
              <a:t>Saskata šķērsli un izvēlas tā pārvarešanas veidu.</a:t>
            </a:r>
            <a:r>
              <a:rPr lang="en-US" sz="2200">
                <a:solidFill>
                  <a:srgbClr val="FFFFFF"/>
                </a:solidFill>
              </a:rPr>
              <a:t/>
            </a:r>
            <a:br>
              <a:rPr lang="en-US" sz="2200">
                <a:solidFill>
                  <a:srgbClr val="FFFFFF"/>
                </a:solidFill>
              </a:rPr>
            </a:br>
            <a:endParaRPr lang="en-US" sz="2200">
              <a:solidFill>
                <a:srgbClr val="FFFFFF"/>
              </a:solidFill>
            </a:endParaRPr>
          </a:p>
        </p:txBody>
      </p:sp>
      <p:pic>
        <p:nvPicPr>
          <p:cNvPr id="9220" name="Picture 4" descr="ИТОГИ Конкурса рисунков &quot;Игровая площадка моей мечты&quot; — «ОтАдоЯ»">
            <a:extLst>
              <a:ext uri="{FF2B5EF4-FFF2-40B4-BE49-F238E27FC236}">
                <a16:creationId xmlns="" xmlns:a16="http://schemas.microsoft.com/office/drawing/2014/main" id="{4BB8A9D6-B0FD-4F87-8376-C2240B0B6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07" b="14266"/>
          <a:stretch/>
        </p:blipFill>
        <p:spPr bwMode="auto">
          <a:xfrm>
            <a:off x="320040" y="349782"/>
            <a:ext cx="3425609" cy="391353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Спортивные игры для детей от 3-х лет | Дошколенок - сайт для родителей">
            <a:extLst>
              <a:ext uri="{FF2B5EF4-FFF2-40B4-BE49-F238E27FC236}">
                <a16:creationId xmlns="" xmlns:a16="http://schemas.microsoft.com/office/drawing/2014/main" id="{EC97F8FB-8483-419F-A92D-683C85F4F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324"/>
          <a:stretch/>
        </p:blipFill>
        <p:spPr bwMode="auto">
          <a:xfrm>
            <a:off x="4345860" y="1778570"/>
            <a:ext cx="3780452" cy="155706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 xmlns:a16="http://schemas.microsoft.com/office/drawing/2014/main" id="{818DC98F-4057-4645-B948-F604F39A9C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218" name="Picture 2" descr="ИТОГИ Конкурса рисунков &quot;Игровая площадка моей мечты&quot; — «ОтАдоЯ»">
            <a:extLst>
              <a:ext uri="{FF2B5EF4-FFF2-40B4-BE49-F238E27FC236}">
                <a16:creationId xmlns="" xmlns:a16="http://schemas.microsoft.com/office/drawing/2014/main" id="{BC471F90-A2E8-4E24-BD0A-F09D9D68F6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850"/>
          <a:stretch/>
        </p:blipFill>
        <p:spPr bwMode="auto">
          <a:xfrm>
            <a:off x="8449725" y="1062933"/>
            <a:ext cx="3423916" cy="2181199"/>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 xmlns:a16="http://schemas.microsoft.com/office/drawing/2014/main" id="{DAD2B705-4A9B-408D-AA80-4F41045E09D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57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337</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Calibri Light</vt:lpstr>
      <vt:lpstr>New</vt:lpstr>
      <vt:lpstr>Times New Roman</vt:lpstr>
      <vt:lpstr>Office Theme</vt:lpstr>
      <vt:lpstr>GRUPA NR. 10. “Puķīte”</vt:lpstr>
      <vt:lpstr>TEMATS: Kā rodas ēnas?   Ziņa bērnam: Ēna rodas, ja gaisma savā ceļā sastop šķēršļus. </vt:lpstr>
      <vt:lpstr>Dabaszinātņu mācību joma: Vēro un nosauc dažādas dabas paradības,piemēram,lietus,sniegs,migla,vējš.  </vt:lpstr>
      <vt:lpstr>Kultūras izpratnes un pašizpausmes mākslā mācību joma: Variē līnijas, krāsas, tekstūras, formas un laukumus radošajā darbā.  </vt:lpstr>
      <vt:lpstr>Rokas vingrinājumi. </vt:lpstr>
      <vt:lpstr>Sociālā un pilsoniskā mācību joma:Sakārto savu darba vietu pēc darba. </vt:lpstr>
      <vt:lpstr>Tehnoloģiju mācību joma: Vienmērīgi noklāj ar līmi savienojamas detaļas. </vt:lpstr>
      <vt:lpstr>Valodu mācību joma: Atbild uz atvērtiem jautājumiem,piemēram:"Kā tu zini? Kāpēc tu tā domā?" </vt:lpstr>
      <vt:lpstr>Veselības un fiziskās aktivitātes mācību joma: Saskata šķērsli un izvēlas tā pārvarešanas veidu. </vt:lpstr>
      <vt:lpstr>Matemātikas mācību joma: Izvēlas atbilstošu ciparu (1–5) priekšmetu skaita apzīmēšanai. </vt:lpstr>
      <vt:lpstr>ROTAĻAS AR BĒRNIEM! </vt:lpstr>
      <vt:lpstr>VIDEO UN DZIESMIŅAS</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GRUPA NR. 10.</dc:title>
  <dc:creator>Jurijs Žugars</dc:creator>
  <cp:lastModifiedBy>Пользователь Windows</cp:lastModifiedBy>
  <cp:revision>8</cp:revision>
  <dcterms:created xsi:type="dcterms:W3CDTF">2020-04-08T17:49:51Z</dcterms:created>
  <dcterms:modified xsi:type="dcterms:W3CDTF">2020-04-26T21:10:30Z</dcterms:modified>
</cp:coreProperties>
</file>