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84797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324350"/>
            <a:ext cx="1741170" cy="781050"/>
          </a:xfrm>
          <a:custGeom>
            <a:avLst/>
            <a:gdLst/>
            <a:ahLst/>
            <a:cxnLst/>
            <a:rect l="l" t="t" r="r" b="b"/>
            <a:pathLst>
              <a:path w="1741170" h="781050">
                <a:moveTo>
                  <a:pt x="1344803" y="0"/>
                </a:moveTo>
                <a:lnTo>
                  <a:pt x="0" y="0"/>
                </a:lnTo>
                <a:lnTo>
                  <a:pt x="0" y="781050"/>
                </a:lnTo>
                <a:lnTo>
                  <a:pt x="1344803" y="781050"/>
                </a:lnTo>
                <a:lnTo>
                  <a:pt x="1354474" y="780242"/>
                </a:lnTo>
                <a:lnTo>
                  <a:pt x="1362360" y="778113"/>
                </a:lnTo>
                <a:lnTo>
                  <a:pt x="1368484" y="775102"/>
                </a:lnTo>
                <a:lnTo>
                  <a:pt x="1372870" y="771651"/>
                </a:lnTo>
                <a:lnTo>
                  <a:pt x="1372870" y="766952"/>
                </a:lnTo>
                <a:lnTo>
                  <a:pt x="1377569" y="766952"/>
                </a:lnTo>
                <a:lnTo>
                  <a:pt x="1733677" y="409320"/>
                </a:lnTo>
                <a:lnTo>
                  <a:pt x="1738963" y="400730"/>
                </a:lnTo>
                <a:lnTo>
                  <a:pt x="1740725" y="389937"/>
                </a:lnTo>
                <a:lnTo>
                  <a:pt x="1738963" y="378263"/>
                </a:lnTo>
                <a:lnTo>
                  <a:pt x="1733677" y="367030"/>
                </a:lnTo>
                <a:lnTo>
                  <a:pt x="1377569" y="14097"/>
                </a:lnTo>
                <a:lnTo>
                  <a:pt x="1377569" y="9398"/>
                </a:lnTo>
                <a:lnTo>
                  <a:pt x="1372870" y="9398"/>
                </a:lnTo>
                <a:lnTo>
                  <a:pt x="1368484" y="5947"/>
                </a:lnTo>
                <a:lnTo>
                  <a:pt x="1362360" y="2936"/>
                </a:lnTo>
                <a:lnTo>
                  <a:pt x="1354474" y="807"/>
                </a:lnTo>
                <a:lnTo>
                  <a:pt x="1344803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847975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80975" cy="6858000"/>
          </a:xfrm>
          <a:custGeom>
            <a:avLst/>
            <a:gdLst/>
            <a:ahLst/>
            <a:cxnLst/>
            <a:rect l="l" t="t" r="r" b="b"/>
            <a:pathLst>
              <a:path w="180975" h="6858000">
                <a:moveTo>
                  <a:pt x="180975" y="0"/>
                </a:moveTo>
                <a:lnTo>
                  <a:pt x="0" y="0"/>
                </a:lnTo>
                <a:lnTo>
                  <a:pt x="0" y="6858000"/>
                </a:lnTo>
                <a:lnTo>
                  <a:pt x="180975" y="6858000"/>
                </a:lnTo>
                <a:lnTo>
                  <a:pt x="180975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375"/>
            <a:ext cx="1588770" cy="504825"/>
          </a:xfrm>
          <a:custGeom>
            <a:avLst/>
            <a:gdLst/>
            <a:ahLst/>
            <a:cxnLst/>
            <a:rect l="l" t="t" r="r" b="b"/>
            <a:pathLst>
              <a:path w="1588770" h="504825">
                <a:moveTo>
                  <a:pt x="4274" y="0"/>
                </a:moveTo>
                <a:lnTo>
                  <a:pt x="0" y="501269"/>
                </a:lnTo>
                <a:lnTo>
                  <a:pt x="1243825" y="504825"/>
                </a:lnTo>
                <a:lnTo>
                  <a:pt x="1343660" y="504825"/>
                </a:lnTo>
                <a:lnTo>
                  <a:pt x="1348232" y="500125"/>
                </a:lnTo>
                <a:lnTo>
                  <a:pt x="1349883" y="498475"/>
                </a:lnTo>
                <a:lnTo>
                  <a:pt x="1351661" y="496950"/>
                </a:lnTo>
                <a:lnTo>
                  <a:pt x="1353185" y="495300"/>
                </a:lnTo>
                <a:lnTo>
                  <a:pt x="1581150" y="267462"/>
                </a:lnTo>
                <a:lnTo>
                  <a:pt x="1586436" y="260391"/>
                </a:lnTo>
                <a:lnTo>
                  <a:pt x="1588198" y="253285"/>
                </a:lnTo>
                <a:lnTo>
                  <a:pt x="1586436" y="246155"/>
                </a:lnTo>
                <a:lnTo>
                  <a:pt x="1581150" y="239013"/>
                </a:lnTo>
                <a:lnTo>
                  <a:pt x="1353185" y="11175"/>
                </a:lnTo>
                <a:lnTo>
                  <a:pt x="1348232" y="11175"/>
                </a:lnTo>
                <a:lnTo>
                  <a:pt x="1348232" y="6476"/>
                </a:lnTo>
                <a:lnTo>
                  <a:pt x="1343660" y="6476"/>
                </a:lnTo>
                <a:lnTo>
                  <a:pt x="1338834" y="1777"/>
                </a:lnTo>
                <a:lnTo>
                  <a:pt x="1243825" y="1777"/>
                </a:lnTo>
                <a:lnTo>
                  <a:pt x="4274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5845" y="648588"/>
            <a:ext cx="8560308" cy="112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3670" y="2024443"/>
            <a:ext cx="9344660" cy="2849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akas.net/pasaka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0175" y="3579558"/>
            <a:ext cx="4272915" cy="1528445"/>
          </a:xfrm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90"/>
              </a:spcBef>
            </a:pPr>
            <a:r>
              <a:rPr sz="5400" dirty="0">
                <a:solidFill>
                  <a:srgbClr val="252525"/>
                </a:solidFill>
                <a:latin typeface="TeXGyreAdventor"/>
                <a:cs typeface="TeXGyreAdventor"/>
              </a:rPr>
              <a:t>11.gruppa</a:t>
            </a:r>
            <a:endParaRPr sz="5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dirty="0">
                <a:solidFill>
                  <a:srgbClr val="585858"/>
                </a:solidFill>
                <a:latin typeface="TeXGyreAdventor"/>
                <a:cs typeface="TeXGyreAdventor"/>
              </a:rPr>
              <a:t>Attālināta </a:t>
            </a:r>
            <a:r>
              <a:rPr sz="1800" spc="10" dirty="0">
                <a:solidFill>
                  <a:srgbClr val="585858"/>
                </a:solidFill>
                <a:latin typeface="TeXGyreAdventor"/>
                <a:cs typeface="TeXGyreAdventor"/>
              </a:rPr>
              <a:t>apmācība</a:t>
            </a:r>
            <a:r>
              <a:rPr sz="1800" spc="-229" dirty="0">
                <a:solidFill>
                  <a:srgbClr val="585858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TeXGyreAdventor"/>
                <a:cs typeface="TeXGyreAdventor"/>
              </a:rPr>
              <a:t>1.04.20.-30.04.20.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52025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Mācījām </a:t>
            </a:r>
            <a:r>
              <a:rPr spc="10" dirty="0"/>
              <a:t>angļu</a:t>
            </a:r>
            <a:r>
              <a:rPr spc="-185" dirty="0"/>
              <a:t> </a:t>
            </a:r>
            <a:r>
              <a:rPr spc="25" dirty="0"/>
              <a:t>valodu.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00300" y="1609725"/>
            <a:ext cx="8410575" cy="5153025"/>
            <a:chOff x="2400300" y="1609725"/>
            <a:chExt cx="8410575" cy="5153025"/>
          </a:xfrm>
        </p:grpSpPr>
        <p:sp>
          <p:nvSpPr>
            <p:cNvPr id="4" name="object 4"/>
            <p:cNvSpPr/>
            <p:nvPr/>
          </p:nvSpPr>
          <p:spPr>
            <a:xfrm>
              <a:off x="2400300" y="1609725"/>
              <a:ext cx="2838450" cy="3781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3325" y="3105148"/>
              <a:ext cx="2743200" cy="36575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0" y="1609725"/>
              <a:ext cx="27432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67675" y="3038475"/>
              <a:ext cx="2743200" cy="3657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347916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Trenējam</a:t>
            </a:r>
            <a:r>
              <a:rPr spc="110" dirty="0"/>
              <a:t> </a:t>
            </a:r>
            <a:r>
              <a:rPr spc="-5" dirty="0"/>
              <a:t>rokas.</a:t>
            </a:r>
          </a:p>
        </p:txBody>
      </p:sp>
      <p:sp>
        <p:nvSpPr>
          <p:cNvPr id="3" name="object 3"/>
          <p:cNvSpPr/>
          <p:nvPr/>
        </p:nvSpPr>
        <p:spPr>
          <a:xfrm>
            <a:off x="1943100" y="1714500"/>
            <a:ext cx="2124075" cy="283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0800" y="4610098"/>
            <a:ext cx="1638300" cy="2171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10125" y="1819275"/>
            <a:ext cx="6372225" cy="4981575"/>
            <a:chOff x="4810125" y="1819275"/>
            <a:chExt cx="6372225" cy="4981575"/>
          </a:xfrm>
        </p:grpSpPr>
        <p:sp>
          <p:nvSpPr>
            <p:cNvPr id="6" name="object 6"/>
            <p:cNvSpPr/>
            <p:nvPr/>
          </p:nvSpPr>
          <p:spPr>
            <a:xfrm>
              <a:off x="4810125" y="1819275"/>
              <a:ext cx="27432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4150" y="4733923"/>
              <a:ext cx="2743200" cy="2066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9150" y="1819275"/>
              <a:ext cx="2743200" cy="3657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49739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Stadijām </a:t>
            </a:r>
            <a:r>
              <a:rPr spc="-5" dirty="0"/>
              <a:t>un</a:t>
            </a:r>
            <a:r>
              <a:rPr spc="200" dirty="0"/>
              <a:t> </a:t>
            </a:r>
            <a:r>
              <a:rPr spc="-15" dirty="0"/>
              <a:t>veidojām.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95550" y="1407794"/>
            <a:ext cx="8684260" cy="4783455"/>
            <a:chOff x="2495550" y="1407794"/>
            <a:chExt cx="8684260" cy="4783455"/>
          </a:xfrm>
        </p:grpSpPr>
        <p:sp>
          <p:nvSpPr>
            <p:cNvPr id="4" name="object 4"/>
            <p:cNvSpPr/>
            <p:nvPr/>
          </p:nvSpPr>
          <p:spPr>
            <a:xfrm>
              <a:off x="2495550" y="1619249"/>
              <a:ext cx="1400175" cy="2486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1300" y="3705224"/>
              <a:ext cx="1857375" cy="24860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29150" y="1628774"/>
              <a:ext cx="2743200" cy="2162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19700" y="3705224"/>
              <a:ext cx="2743200" cy="2057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60157" y="1407794"/>
              <a:ext cx="3319183" cy="35622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53E2B25C-FB5E-504E-A220-8D2273BFA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22253">
            <a:off x="8958595" y="3359262"/>
            <a:ext cx="2749322" cy="2749322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xmlns="" id="{650D6CB0-D317-DC45-AA14-80E59D014C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694" y="4157663"/>
            <a:ext cx="2162175" cy="216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189" y="2885439"/>
            <a:ext cx="49161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Paldies </a:t>
            </a:r>
            <a:r>
              <a:rPr spc="5" dirty="0"/>
              <a:t>par</a:t>
            </a:r>
            <a:r>
              <a:rPr spc="-100" dirty="0"/>
              <a:t> </a:t>
            </a:r>
            <a:r>
              <a:rPr spc="5" dirty="0"/>
              <a:t>uzmanību!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23964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" dirty="0"/>
              <a:t>Dzīves</a:t>
            </a:r>
            <a:r>
              <a:rPr spc="-300" dirty="0"/>
              <a:t> </a:t>
            </a:r>
            <a:r>
              <a:rPr spc="10" dirty="0"/>
              <a:t>cikls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024443"/>
            <a:ext cx="3219450" cy="84581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7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eXGyreAdventor"/>
                <a:cs typeface="TeXGyreAdventor"/>
              </a:rPr>
              <a:t>Ziņa bērnam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:</a:t>
            </a:r>
            <a:endParaRPr sz="1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Dzīvas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būtnes </a:t>
            </a:r>
            <a:r>
              <a:rPr sz="1800" spc="-5">
                <a:solidFill>
                  <a:srgbClr val="404040"/>
                </a:solidFill>
                <a:latin typeface="TeXGyreAdventor"/>
                <a:cs typeface="TeXGyreAdventor"/>
              </a:rPr>
              <a:t>augot</a:t>
            </a:r>
            <a:r>
              <a:rPr sz="1800" spc="-29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lang="ru-RU" sz="1800" spc="-29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5">
                <a:solidFill>
                  <a:srgbClr val="404040"/>
                </a:solidFill>
                <a:latin typeface="TeXGyreAdventor"/>
                <a:cs typeface="TeXGyreAdventor"/>
              </a:rPr>
              <a:t>mainās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.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353885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Latviešu</a:t>
            </a:r>
            <a:r>
              <a:rPr spc="-40" dirty="0"/>
              <a:t> </a:t>
            </a:r>
            <a:r>
              <a:rPr spc="30" dirty="0"/>
              <a:t>valoda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159952"/>
            <a:ext cx="3651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Lasa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vārdus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un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saprot</a:t>
            </a:r>
            <a:r>
              <a:rPr sz="18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izlasīto!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0750" y="2914650"/>
            <a:ext cx="1905000" cy="20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275" y="4429125"/>
            <a:ext cx="1581150" cy="210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4375" y="2657475"/>
            <a:ext cx="2743200" cy="154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9900" y="4429125"/>
            <a:ext cx="1609725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3000" y="2657475"/>
            <a:ext cx="2743200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57810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Sociālā </a:t>
            </a:r>
            <a:r>
              <a:rPr spc="-5" dirty="0"/>
              <a:t>un </a:t>
            </a:r>
            <a:r>
              <a:rPr dirty="0"/>
              <a:t>pilsoniskā</a:t>
            </a:r>
            <a:r>
              <a:rPr spc="-75" dirty="0"/>
              <a:t> </a:t>
            </a:r>
            <a:r>
              <a:rPr spc="-40" dirty="0"/>
              <a:t>jomā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159952"/>
            <a:ext cx="2482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Ievēro</a:t>
            </a:r>
            <a:r>
              <a:rPr sz="1800" spc="-1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noteikumus.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9725" y="2733675"/>
            <a:ext cx="22860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9775" y="4676773"/>
            <a:ext cx="27432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2724150"/>
            <a:ext cx="1352550" cy="240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8500" y="2743200"/>
            <a:ext cx="1447800" cy="1933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8300" y="2581275"/>
            <a:ext cx="1933575" cy="2609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8925" y="4838698"/>
            <a:ext cx="1371600" cy="1895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69950" marR="5080">
              <a:lnSpc>
                <a:spcPct val="100800"/>
              </a:lnSpc>
              <a:spcBef>
                <a:spcPts val="70"/>
              </a:spcBef>
            </a:pPr>
            <a:r>
              <a:rPr spc="-10" dirty="0"/>
              <a:t>Kultūras </a:t>
            </a:r>
            <a:r>
              <a:rPr spc="-25" dirty="0"/>
              <a:t>izpratnes </a:t>
            </a:r>
            <a:r>
              <a:rPr spc="-5" dirty="0"/>
              <a:t>un </a:t>
            </a:r>
            <a:r>
              <a:rPr dirty="0"/>
              <a:t>pašizpausmes  </a:t>
            </a:r>
            <a:r>
              <a:rPr spc="20" dirty="0"/>
              <a:t>mākslā</a:t>
            </a:r>
            <a:r>
              <a:rPr spc="-165" dirty="0"/>
              <a:t> </a:t>
            </a:r>
            <a:r>
              <a:rPr spc="-40" dirty="0"/>
              <a:t>joma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601470" indent="-342900">
              <a:lnSpc>
                <a:spcPct val="100000"/>
              </a:lnSpc>
              <a:spcBef>
                <a:spcPts val="1170"/>
              </a:spcBef>
              <a:buClr>
                <a:srgbClr val="A42F0F"/>
              </a:buClr>
              <a:buFont typeface="Arial"/>
              <a:buChar char="•"/>
              <a:tabLst>
                <a:tab pos="1601470" algn="l"/>
                <a:tab pos="1602105" algn="l"/>
              </a:tabLst>
            </a:pPr>
            <a:r>
              <a:rPr spc="20" dirty="0"/>
              <a:t>Izspēlē</a:t>
            </a:r>
            <a:r>
              <a:rPr spc="-175" dirty="0"/>
              <a:t> </a:t>
            </a:r>
            <a:r>
              <a:rPr spc="-5" dirty="0"/>
              <a:t>pašu</a:t>
            </a:r>
            <a:r>
              <a:rPr spc="-20" dirty="0"/>
              <a:t> </a:t>
            </a:r>
            <a:r>
              <a:rPr spc="15" dirty="0"/>
              <a:t>izdomātu</a:t>
            </a:r>
            <a:r>
              <a:rPr spc="-95" dirty="0"/>
              <a:t> </a:t>
            </a:r>
            <a:r>
              <a:rPr spc="30" dirty="0"/>
              <a:t>vai</a:t>
            </a:r>
            <a:r>
              <a:rPr spc="-110" dirty="0"/>
              <a:t> </a:t>
            </a:r>
            <a:r>
              <a:rPr spc="15" dirty="0"/>
              <a:t>literārā</a:t>
            </a:r>
            <a:r>
              <a:rPr spc="-155" dirty="0"/>
              <a:t> </a:t>
            </a:r>
            <a:r>
              <a:rPr spc="-25" dirty="0"/>
              <a:t>darba</a:t>
            </a:r>
            <a:r>
              <a:rPr spc="145" dirty="0"/>
              <a:t> </a:t>
            </a:r>
            <a:r>
              <a:rPr spc="20" dirty="0"/>
              <a:t>sižetu.</a:t>
            </a:r>
          </a:p>
          <a:p>
            <a:pPr marL="1715770" lvl="1" indent="-143510">
              <a:lnSpc>
                <a:spcPct val="100000"/>
              </a:lnSpc>
              <a:spcBef>
                <a:spcPts val="1070"/>
              </a:spcBef>
              <a:buChar char="-"/>
              <a:tabLst>
                <a:tab pos="1717039" algn="l"/>
              </a:tabLst>
            </a:pP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piedāvāta iestudešanai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pasaka.</a:t>
            </a:r>
            <a:r>
              <a:rPr sz="18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(</a:t>
            </a:r>
            <a:r>
              <a:rPr sz="1800" u="sng" spc="-10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eXGyreAdventor"/>
                <a:cs typeface="TeXGyreAdventor"/>
                <a:hlinkClick r:id="rId2"/>
              </a:rPr>
              <a:t>http://www.pasakas.net/pasakas/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)</a:t>
            </a:r>
            <a:endParaRPr sz="1800">
              <a:latin typeface="TeXGyreAdventor"/>
              <a:cs typeface="TeXGyreAdventor"/>
            </a:endParaRPr>
          </a:p>
          <a:p>
            <a:pPr marL="1715770" lvl="1" indent="-143510">
              <a:lnSpc>
                <a:spcPct val="100000"/>
              </a:lnSpc>
              <a:spcBef>
                <a:spcPts val="995"/>
              </a:spcBef>
              <a:buChar char="-"/>
              <a:tabLst>
                <a:tab pos="1717039" algn="l"/>
              </a:tabLst>
            </a:pP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mēģina</a:t>
            </a:r>
            <a:r>
              <a:rPr sz="1800" spc="-2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dažādas</a:t>
            </a:r>
            <a:r>
              <a:rPr sz="1800" spc="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balss</a:t>
            </a:r>
            <a:r>
              <a:rPr sz="1800" spc="-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intonācijas</a:t>
            </a:r>
            <a:r>
              <a:rPr sz="18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tembrus,</a:t>
            </a:r>
            <a:r>
              <a:rPr sz="18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lai</a:t>
            </a:r>
            <a:r>
              <a:rPr sz="1800" spc="-11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iejustos</a:t>
            </a:r>
            <a:r>
              <a:rPr sz="18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tēlā.</a:t>
            </a:r>
            <a:endParaRPr sz="1800">
              <a:latin typeface="TeXGyreAdventor"/>
              <a:cs typeface="TeXGyreAdventor"/>
            </a:endParaRPr>
          </a:p>
          <a:p>
            <a:pPr marL="1706245" marR="128905" lvl="1" indent="-133985">
              <a:lnSpc>
                <a:spcPct val="146000"/>
              </a:lnSpc>
              <a:buChar char="-"/>
              <a:tabLst>
                <a:tab pos="1717039" algn="l"/>
              </a:tabLst>
            </a:pP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spriež</a:t>
            </a:r>
            <a:r>
              <a:rPr sz="1800" spc="-1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kuri</a:t>
            </a: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tēli</a:t>
            </a:r>
            <a:r>
              <a:rPr sz="1800" spc="-3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piedalīsies</a:t>
            </a:r>
            <a:r>
              <a:rPr sz="18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uzvedumā,</a:t>
            </a:r>
            <a:r>
              <a:rPr sz="18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izvēlas</a:t>
            </a:r>
            <a:r>
              <a:rPr sz="1800" spc="-2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atbilstošas</a:t>
            </a:r>
            <a:r>
              <a:rPr sz="18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rotaļlietas</a:t>
            </a:r>
            <a:r>
              <a:rPr sz="1800" spc="4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vai 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roku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lelles.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Spriež, 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kādas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darbības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kādā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secībā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tēli </a:t>
            </a:r>
            <a:r>
              <a:rPr sz="1800" spc="45" dirty="0">
                <a:solidFill>
                  <a:srgbClr val="404040"/>
                </a:solidFill>
                <a:latin typeface="TeXGyreAdventor"/>
                <a:cs typeface="TeXGyreAdventor"/>
              </a:rPr>
              <a:t>veiks.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Lemj 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kādā  </a:t>
            </a:r>
            <a:r>
              <a:rPr sz="1800" spc="40" dirty="0">
                <a:solidFill>
                  <a:srgbClr val="404040"/>
                </a:solidFill>
                <a:latin typeface="TeXGyreAdventor"/>
                <a:cs typeface="TeXGyreAdventor"/>
              </a:rPr>
              <a:t>vidē</a:t>
            </a:r>
            <a:r>
              <a:rPr sz="18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notiks</a:t>
            </a:r>
            <a:r>
              <a:rPr sz="1800" spc="-16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darbība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–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mājās,</a:t>
            </a:r>
            <a:r>
              <a:rPr sz="18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mežā,</a:t>
            </a:r>
            <a:r>
              <a:rPr sz="18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uz</a:t>
            </a:r>
            <a:r>
              <a:rPr sz="18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5" dirty="0">
                <a:solidFill>
                  <a:srgbClr val="404040"/>
                </a:solidFill>
                <a:latin typeface="TeXGyreAdventor"/>
                <a:cs typeface="TeXGyreAdventor"/>
              </a:rPr>
              <a:t>ceļa</a:t>
            </a:r>
            <a:r>
              <a:rPr sz="18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u.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45" dirty="0">
                <a:solidFill>
                  <a:srgbClr val="404040"/>
                </a:solidFill>
                <a:latin typeface="TeXGyreAdventor"/>
                <a:cs typeface="TeXGyreAdventor"/>
              </a:rPr>
              <a:t>tml.</a:t>
            </a:r>
            <a:endParaRPr sz="1800">
              <a:latin typeface="TeXGyreAdventor"/>
              <a:cs typeface="TeXGyreAdventor"/>
            </a:endParaRPr>
          </a:p>
          <a:p>
            <a:pPr marL="1715770" lvl="1" indent="-143510">
              <a:lnSpc>
                <a:spcPct val="100000"/>
              </a:lnSpc>
              <a:spcBef>
                <a:spcPts val="995"/>
              </a:spcBef>
              <a:buChar char="-"/>
              <a:tabLst>
                <a:tab pos="1717039" algn="l"/>
              </a:tabLst>
            </a:pP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Spēlē</a:t>
            </a:r>
            <a:r>
              <a:rPr sz="18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uzvedumu</a:t>
            </a:r>
            <a:r>
              <a:rPr sz="1800" spc="-2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skatītājiem</a:t>
            </a:r>
            <a:r>
              <a:rPr sz="1800" spc="-1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–</a:t>
            </a:r>
            <a:r>
              <a:rPr sz="1800" spc="-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vecākiem,</a:t>
            </a:r>
            <a:r>
              <a:rPr sz="18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brāļiem,</a:t>
            </a:r>
            <a:r>
              <a:rPr sz="1800" spc="-1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māsām.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431228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Dabaszinātņu</a:t>
            </a:r>
            <a:r>
              <a:rPr spc="25" dirty="0"/>
              <a:t> </a:t>
            </a:r>
            <a:r>
              <a:rPr spc="-40" dirty="0"/>
              <a:t>joma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159952"/>
            <a:ext cx="828548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Novērojot,</a:t>
            </a:r>
            <a:r>
              <a:rPr sz="18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salīdzinot</a:t>
            </a:r>
            <a:r>
              <a:rPr sz="1800" spc="-2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eksperimentējot</a:t>
            </a:r>
            <a:r>
              <a:rPr sz="1800" spc="-1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izzina</a:t>
            </a:r>
            <a:r>
              <a:rPr sz="1800" spc="-14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apkārtnē</a:t>
            </a:r>
            <a:r>
              <a:rPr sz="1800" spc="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raksturīgo</a:t>
            </a:r>
            <a:r>
              <a:rPr sz="18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dzīvo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organismu</a:t>
            </a:r>
            <a:r>
              <a:rPr sz="1800" spc="-2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–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augu,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dzīvnieku</a:t>
            </a:r>
            <a:r>
              <a:rPr sz="1800" spc="-2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spc="-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sēņu</a:t>
            </a:r>
            <a:r>
              <a:rPr sz="18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pazīmes.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1625" y="3009900"/>
            <a:ext cx="3629025" cy="3705225"/>
            <a:chOff x="1571625" y="3009900"/>
            <a:chExt cx="3629025" cy="3705225"/>
          </a:xfrm>
        </p:grpSpPr>
        <p:sp>
          <p:nvSpPr>
            <p:cNvPr id="5" name="object 5"/>
            <p:cNvSpPr/>
            <p:nvPr/>
          </p:nvSpPr>
          <p:spPr>
            <a:xfrm>
              <a:off x="1571625" y="3009900"/>
              <a:ext cx="2219325" cy="2962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09875" y="3533775"/>
              <a:ext cx="2390775" cy="3181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314950" y="3067050"/>
            <a:ext cx="1666875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3750" y="3057525"/>
            <a:ext cx="2743200" cy="3657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41605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Matemātikas</a:t>
            </a:r>
            <a:r>
              <a:rPr spc="85" dirty="0"/>
              <a:t> </a:t>
            </a:r>
            <a:r>
              <a:rPr spc="-40" dirty="0"/>
              <a:t>joma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159952"/>
            <a:ext cx="844613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Nosauc</a:t>
            </a:r>
            <a:r>
              <a:rPr sz="18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objektu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 atrašanās</a:t>
            </a:r>
            <a:r>
              <a:rPr sz="1800" spc="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vietu</a:t>
            </a:r>
            <a:r>
              <a:rPr sz="18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telpā</a:t>
            </a:r>
            <a:r>
              <a:rPr sz="1800" spc="-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plaknē</a:t>
            </a:r>
            <a:r>
              <a:rPr sz="1800" spc="-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(lietojot</a:t>
            </a:r>
            <a:r>
              <a:rPr sz="1800" spc="-13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vārdus</a:t>
            </a:r>
            <a:r>
              <a:rPr sz="18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virs,</a:t>
            </a:r>
            <a:r>
              <a:rPr sz="1800" spc="-17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zem,</a:t>
            </a:r>
            <a:endParaRPr sz="18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  <a:spcBef>
                <a:spcPts val="20"/>
              </a:spcBef>
            </a:pP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pie,</a:t>
            </a:r>
            <a:r>
              <a:rPr sz="1800" spc="-10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aiz</a:t>
            </a:r>
            <a:r>
              <a:rPr sz="1800" spc="-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blakus,</a:t>
            </a:r>
            <a:r>
              <a:rPr sz="18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pa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labi,</a:t>
            </a:r>
            <a:r>
              <a:rPr sz="18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pa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kreisi)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95450" y="2628900"/>
            <a:ext cx="9658350" cy="4019550"/>
            <a:chOff x="1695450" y="2628900"/>
            <a:chExt cx="9658350" cy="4019550"/>
          </a:xfrm>
        </p:grpSpPr>
        <p:sp>
          <p:nvSpPr>
            <p:cNvPr id="5" name="object 5"/>
            <p:cNvSpPr/>
            <p:nvPr/>
          </p:nvSpPr>
          <p:spPr>
            <a:xfrm>
              <a:off x="2733675" y="2876550"/>
              <a:ext cx="4371975" cy="24574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05600" y="4105275"/>
              <a:ext cx="1914525" cy="2543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10600" y="2628900"/>
              <a:ext cx="2743200" cy="3667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5450" y="4495800"/>
              <a:ext cx="1628775" cy="2152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3780154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Tehnoloģiju</a:t>
            </a:r>
            <a:r>
              <a:rPr spc="130" dirty="0"/>
              <a:t> </a:t>
            </a:r>
            <a:r>
              <a:rPr spc="-40" dirty="0"/>
              <a:t>joma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159952"/>
            <a:ext cx="8470265" cy="9772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899"/>
              </a:lnSpc>
              <a:spcBef>
                <a:spcPts val="8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Piedalās</a:t>
            </a:r>
            <a:r>
              <a:rPr sz="18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vienkāršu</a:t>
            </a:r>
            <a:r>
              <a:rPr sz="18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spc="-9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veselīgu</a:t>
            </a:r>
            <a:r>
              <a:rPr sz="18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ēdienu</a:t>
            </a:r>
            <a:r>
              <a:rPr sz="1800" spc="-16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pagatavošanā,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iepazīstot</a:t>
            </a:r>
            <a:r>
              <a:rPr sz="1800" spc="-2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30" dirty="0">
                <a:solidFill>
                  <a:srgbClr val="404040"/>
                </a:solidFill>
                <a:latin typeface="TeXGyreAdventor"/>
                <a:cs typeface="TeXGyreAdventor"/>
              </a:rPr>
              <a:t>veselīga  </a:t>
            </a:r>
            <a:r>
              <a:rPr sz="1800" dirty="0">
                <a:solidFill>
                  <a:srgbClr val="404040"/>
                </a:solidFill>
                <a:latin typeface="TeXGyreAdventor"/>
                <a:cs typeface="TeXGyreAdventor"/>
              </a:rPr>
              <a:t>uztura</a:t>
            </a:r>
            <a:r>
              <a:rPr sz="1800" spc="-1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nozīmi.</a:t>
            </a:r>
            <a:endParaRPr sz="1800">
              <a:latin typeface="TeXGyreAdventor"/>
              <a:cs typeface="TeXGyreAdventor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Gatavošanas</a:t>
            </a:r>
            <a:r>
              <a:rPr sz="1800" spc="-15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Lieldienām.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33650" y="3429000"/>
            <a:ext cx="27432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0200" y="3190875"/>
            <a:ext cx="2276475" cy="302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62875" y="3048000"/>
            <a:ext cx="3381375" cy="3600450"/>
            <a:chOff x="7762875" y="3048000"/>
            <a:chExt cx="3381375" cy="3600450"/>
          </a:xfrm>
        </p:grpSpPr>
        <p:sp>
          <p:nvSpPr>
            <p:cNvPr id="7" name="object 7"/>
            <p:cNvSpPr/>
            <p:nvPr/>
          </p:nvSpPr>
          <p:spPr>
            <a:xfrm>
              <a:off x="7762875" y="3048000"/>
              <a:ext cx="1981200" cy="2343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44050" y="4524375"/>
              <a:ext cx="1600200" cy="21240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604" y="648588"/>
            <a:ext cx="6664959" cy="1128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5" dirty="0"/>
              <a:t>Veselības </a:t>
            </a:r>
            <a:r>
              <a:rPr spc="-5" dirty="0"/>
              <a:t>un </a:t>
            </a:r>
            <a:r>
              <a:rPr spc="-15" dirty="0"/>
              <a:t>fiziskās</a:t>
            </a:r>
            <a:r>
              <a:rPr spc="-65" dirty="0"/>
              <a:t> </a:t>
            </a:r>
            <a:r>
              <a:rPr spc="-25" dirty="0"/>
              <a:t>aktivitātes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40" dirty="0"/>
              <a:t>joma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0175" y="2159952"/>
            <a:ext cx="8576945" cy="5772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899"/>
              </a:lnSpc>
              <a:spcBef>
                <a:spcPts val="80"/>
              </a:spcBef>
              <a:buClr>
                <a:srgbClr val="A42F0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30" dirty="0">
                <a:solidFill>
                  <a:srgbClr val="404040"/>
                </a:solidFill>
                <a:latin typeface="TeXGyreAdventor"/>
                <a:cs typeface="TeXGyreAdventor"/>
              </a:rPr>
              <a:t>Ar</a:t>
            </a:r>
            <a:r>
              <a:rPr sz="1800" spc="8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eXGyreAdventor"/>
                <a:cs typeface="TeXGyreAdventor"/>
              </a:rPr>
              <a:t>prieku</a:t>
            </a:r>
            <a:r>
              <a:rPr sz="1800" spc="-9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iesaistās</a:t>
            </a:r>
            <a:r>
              <a:rPr sz="18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eXGyreAdventor"/>
                <a:cs typeface="TeXGyreAdventor"/>
              </a:rPr>
              <a:t>nodarbības</a:t>
            </a:r>
            <a:r>
              <a:rPr sz="1800" spc="5" dirty="0">
                <a:solidFill>
                  <a:srgbClr val="404040"/>
                </a:solidFill>
                <a:latin typeface="TeXGyreAdventor"/>
                <a:cs typeface="TeXGyreAdventor"/>
              </a:rPr>
              <a:t> telpās</a:t>
            </a:r>
            <a:r>
              <a:rPr sz="1800" spc="-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TeXGyreAdventor"/>
                <a:cs typeface="TeXGyreAdventor"/>
              </a:rPr>
              <a:t>ārā</a:t>
            </a:r>
            <a:r>
              <a:rPr sz="1800" spc="7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un</a:t>
            </a:r>
            <a:r>
              <a:rPr sz="1800" spc="-2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40" dirty="0">
                <a:solidFill>
                  <a:srgbClr val="404040"/>
                </a:solidFill>
                <a:latin typeface="TeXGyreAdventor"/>
                <a:cs typeface="TeXGyreAdventor"/>
              </a:rPr>
              <a:t>veido</a:t>
            </a:r>
            <a:r>
              <a:rPr sz="1800" spc="-18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veselīga</a:t>
            </a:r>
            <a:r>
              <a:rPr sz="1800" spc="-225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dzīvesveida 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ieradumus,</a:t>
            </a:r>
            <a:r>
              <a:rPr sz="1800" spc="-254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eXGyreAdventor"/>
                <a:cs typeface="TeXGyreAdventor"/>
              </a:rPr>
              <a:t>apzinoties</a:t>
            </a:r>
            <a:r>
              <a:rPr sz="18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eXGyreAdventor"/>
                <a:cs typeface="TeXGyreAdventor"/>
              </a:rPr>
              <a:t>riskus</a:t>
            </a:r>
            <a:r>
              <a:rPr sz="1800" spc="-150" dirty="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sz="1800" spc="20" dirty="0">
                <a:solidFill>
                  <a:srgbClr val="404040"/>
                </a:solidFill>
                <a:latin typeface="TeXGyreAdventor"/>
                <a:cs typeface="TeXGyreAdventor"/>
              </a:rPr>
              <a:t>veselībai.</a:t>
            </a:r>
            <a:endParaRPr sz="1800">
              <a:latin typeface="TeXGyreAdventor"/>
              <a:cs typeface="TeXGyreAdvento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47900" y="2800350"/>
            <a:ext cx="9210675" cy="3790950"/>
            <a:chOff x="2247900" y="2800350"/>
            <a:chExt cx="9210675" cy="3790950"/>
          </a:xfrm>
        </p:grpSpPr>
        <p:sp>
          <p:nvSpPr>
            <p:cNvPr id="5" name="object 5"/>
            <p:cNvSpPr/>
            <p:nvPr/>
          </p:nvSpPr>
          <p:spPr>
            <a:xfrm>
              <a:off x="2247900" y="3505200"/>
              <a:ext cx="1438275" cy="2609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4750" y="2933700"/>
              <a:ext cx="2743200" cy="3657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15375" y="2800350"/>
              <a:ext cx="27432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00775" y="2895600"/>
              <a:ext cx="2743200" cy="3657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49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Office PowerPoint</Application>
  <PresentationFormat>Custom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Dzīves cikls</vt:lpstr>
      <vt:lpstr>Latviešu valoda</vt:lpstr>
      <vt:lpstr>Sociālā un pilsoniskā jomā</vt:lpstr>
      <vt:lpstr>Kultūras izpratnes un pašizpausmes  mākslā joma</vt:lpstr>
      <vt:lpstr>Dabaszinātņu joma</vt:lpstr>
      <vt:lpstr>Matemātikas joma</vt:lpstr>
      <vt:lpstr>Tehnoloģiju joma</vt:lpstr>
      <vt:lpstr>Veselības un fiziskās aktivitātes joma</vt:lpstr>
      <vt:lpstr>Mācījām angļu valodu.</vt:lpstr>
      <vt:lpstr>Trenējam rokas.</vt:lpstr>
      <vt:lpstr>Stadijām un veidojām.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2</cp:revision>
  <dcterms:created xsi:type="dcterms:W3CDTF">2020-04-29T08:44:35Z</dcterms:created>
  <dcterms:modified xsi:type="dcterms:W3CDTF">2020-04-30T12:33:45Z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LastSaved">
    <vt:filetime>2020-04-29T00:00:00Z</vt:filetime>
  </property>
</Properties>
</file>