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wipe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B4mDxtvPhQ" TargetMode="External"/><Relationship Id="rId2" Type="http://schemas.openxmlformats.org/officeDocument/2006/relationships/hyperlink" Target="http://www.pasakas.lv/pasakas/spices-pasakas/burvju-meista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aOEGHuWKfo" TargetMode="External"/><Relationship Id="rId4" Type="http://schemas.openxmlformats.org/officeDocument/2006/relationships/hyperlink" Target="https://www.youtube.com/watch?v=vDlFPEoCnRo&amp;t=192s&amp;fbclid=IwAR0ppU9MMw_UIFwiTnHt5qdQyKZLmv7NXTh3xsg5nv1tAAnnVez-_8bA4w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e2QJsphSI" TargetMode="External"/><Relationship Id="rId2" Type="http://schemas.openxmlformats.org/officeDocument/2006/relationships/hyperlink" Target="https://www.youtube.com/watch?v=dTRuDABj9p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J6w4diueL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ktOWvhJlqK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ansrimi.lv/berniem/sports/rita-rosme-berniem-vingrojumu-idej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3395849-85FD-D74B-B183-C3CF99CEB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1686" y="3429000"/>
            <a:ext cx="3612444" cy="2483556"/>
          </a:xfrm>
          <a:effectLst>
            <a:softEdge rad="63500"/>
          </a:effec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94026-79A4-7C4E-8130-FFC1CAF5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79"/>
            <a:ext cx="11593288" cy="1440161"/>
          </a:xfrm>
        </p:spPr>
        <p:txBody>
          <a:bodyPr/>
          <a:lstStyle/>
          <a:p>
            <a:pPr algn="ctr"/>
            <a:r>
              <a:rPr lang="lv-LV" sz="4000" dirty="0" smtClean="0">
                <a:cs typeface="Times New Roman" panose="02020603050405020304" pitchFamily="18" charset="0"/>
              </a:rPr>
              <a:t>Daugavpils pilsētas 1. pirmsskolas izglītības iestāde </a:t>
            </a:r>
            <a:br>
              <a:rPr lang="lv-LV" sz="4000" dirty="0" smtClean="0">
                <a:cs typeface="Times New Roman" panose="02020603050405020304" pitchFamily="18" charset="0"/>
              </a:rPr>
            </a:br>
            <a:r>
              <a:rPr lang="lv-LV" sz="4000" dirty="0" smtClean="0">
                <a:cs typeface="Times New Roman" panose="02020603050405020304" pitchFamily="18" charset="0"/>
              </a:rPr>
              <a:t/>
            </a:r>
            <a:br>
              <a:rPr lang="lv-LV" sz="4000" dirty="0" smtClean="0">
                <a:cs typeface="Times New Roman" panose="02020603050405020304" pitchFamily="18" charset="0"/>
              </a:rPr>
            </a:br>
            <a:r>
              <a:rPr lang="lv-LV" sz="4000" dirty="0" smtClean="0">
                <a:cs typeface="Times New Roman" panose="02020603050405020304" pitchFamily="18" charset="0"/>
              </a:rPr>
              <a:t>grupa «ZĪLĪTE»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95EE45E-8975-2C42-951B-83E482B52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3068960"/>
            <a:ext cx="6689334" cy="734691"/>
          </a:xfrm>
        </p:spPr>
        <p:txBody>
          <a:bodyPr/>
          <a:lstStyle/>
          <a:p>
            <a:r>
              <a:rPr lang="af-ZA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Attālinātas 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apmācības 18.03.20.- 31.03.20.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14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B0D7E-A3CA-F941-B2DB-7A36A03F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59" y="193340"/>
            <a:ext cx="10364451" cy="1596177"/>
          </a:xfrm>
        </p:spPr>
        <p:txBody>
          <a:bodyPr/>
          <a:lstStyle/>
          <a:p>
            <a:r>
              <a:rPr lang="ru-RU" sz="4000" dirty="0"/>
              <a:t>Video materiāli un saites.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F97ACB-D4B9-D044-B932-C1D4EEF56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6" y="2152558"/>
            <a:ext cx="10363826" cy="45121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Dabaszinātņu joma</a:t>
            </a:r>
            <a:r>
              <a:rPr lang="lv-LV" b="1" dirty="0">
                <a:solidFill>
                  <a:srgbClr val="FF0000"/>
                </a:solidFill>
              </a:rPr>
              <a:t>:</a:t>
            </a:r>
            <a:r>
              <a:rPr lang="lv-LV" b="1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https: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https://bernistaba.lsm.lv/zime/kraso/kategorijas/44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af-ZA" dirty="0">
                <a:solidFill>
                  <a:schemeClr val="tx1"/>
                </a:solidFill>
              </a:rPr>
              <a:t>https://www.google.com/search?q=eksperimenti+pirmsskola.lv&amp;client=ms-android-</a:t>
            </a:r>
            <a:r>
              <a:rPr lang="ru-RU" dirty="0">
                <a:solidFill>
                  <a:schemeClr val="tx1"/>
                </a:solidFill>
              </a:rPr>
              <a:t>.                </a:t>
            </a:r>
          </a:p>
          <a:p>
            <a:pPr marL="400050" lvl="1" indent="0">
              <a:buNone/>
            </a:pPr>
            <a:r>
              <a:rPr lang="af-ZA" sz="1800" dirty="0">
                <a:solidFill>
                  <a:schemeClr val="tx1"/>
                </a:solidFill>
              </a:rPr>
              <a:t>rev1&amp;prmd=ivmn&amp;sxsrf=ALeKk02RJGr5kCLcrsDusImvUwAMcOmC9g:1586368362243&amp;source=lnms&amp;tbm=vid&amp;sa=X&amp;ved=2ahUKEwj5hNvVstnoAhXLk4sKHaJcBZ4Q_AUoAnoECAwQAg&amp;biw=412&amp;bih=775&amp;dpr=2.63#ip=1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Latviešu valoda: </a:t>
            </a:r>
            <a:r>
              <a:rPr lang="af-ZA" dirty="0">
                <a:solidFill>
                  <a:schemeClr val="tx1"/>
                </a:solidFill>
              </a:rPr>
              <a:t>https: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//maciunmacies.valoda.lv/lidz-6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af-ZA" dirty="0">
                <a:solidFill>
                  <a:schemeClr val="tx1"/>
                </a:solidFill>
                <a:hlinkClick r:id="rId2"/>
              </a:rPr>
              <a:t>http://www.pasakas.lv/pasakas/spices-pasakas/burvju-meistars/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af-ZA" dirty="0">
                <a:solidFill>
                  <a:schemeClr val="tx1"/>
                </a:solidFill>
              </a:rPr>
              <a:t>https://bernistaba.lsm.lv/klausies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Veselības un fiziskās aktivitātes joma:  </a:t>
            </a:r>
            <a:r>
              <a:rPr lang="af-ZA" dirty="0">
                <a:solidFill>
                  <a:schemeClr val="tx1"/>
                </a:solidFill>
                <a:hlinkClick r:id="rId3"/>
              </a:rPr>
              <a:t>https://www.youtube.com/watch?v=WB4mDxtvPhQ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https://www.youtube.com/watch?v=47Uo0r5Thj0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  <a:hlinkClick r:id="rId4"/>
              </a:rPr>
              <a:t>https://www.youtube.com/watch?v=vDlFPEoCnRo&amp;t=192s&amp;fbclid=IwAR0ppU9MMw_UIFwiTnHt5qdQyKZLmv7NXTh3xsg5nv1tAAnnVez-_8bA4wM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Sociālā un pilsoniskā joma: </a:t>
            </a:r>
            <a:r>
              <a:rPr lang="af-ZA" dirty="0">
                <a:solidFill>
                  <a:schemeClr val="tx1"/>
                </a:solidFill>
                <a:hlinkClick r:id="rId5"/>
              </a:rPr>
              <a:t>https://www.youtube.com/watch?v=6aOEGHuWKfo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8F50F0-036C-1B4E-BA30-447F554D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10363826" cy="31422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Kultūras izpratnes un pašizpausmes </a:t>
            </a:r>
            <a:r>
              <a:rPr lang="lv-LV" b="1" dirty="0">
                <a:solidFill>
                  <a:srgbClr val="FF0000"/>
                </a:solidFill>
              </a:rPr>
              <a:t>m</a:t>
            </a:r>
            <a:r>
              <a:rPr lang="ru-RU" b="1" dirty="0" err="1">
                <a:solidFill>
                  <a:srgbClr val="FF0000"/>
                </a:solidFill>
              </a:rPr>
              <a:t>ākslā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af-ZA" dirty="0">
                <a:solidFill>
                  <a:schemeClr val="tx1"/>
                </a:solidFill>
                <a:hlinkClick r:id="rId2"/>
              </a:rPr>
              <a:t>https://www.youtube.com/watch?v=dTRuDABj9pc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af-ZA" dirty="0">
                <a:solidFill>
                  <a:schemeClr val="tx1"/>
                </a:solidFill>
              </a:rPr>
              <a:t>http://straume.lmt.lv/lv/video-saraksts/</a:t>
            </a:r>
            <a:r>
              <a:rPr lang="ru-RU" dirty="0">
                <a:solidFill>
                  <a:schemeClr val="tx1"/>
                </a:solidFill>
              </a:rPr>
              <a:t>tutas-lietas</a:t>
            </a:r>
          </a:p>
          <a:p>
            <a:r>
              <a:rPr lang="ru-RU" b="1" dirty="0">
                <a:solidFill>
                  <a:srgbClr val="FF0000"/>
                </a:solidFill>
              </a:rPr>
              <a:t>Matemātikas joma: </a:t>
            </a:r>
            <a:r>
              <a:rPr lang="af-ZA" dirty="0">
                <a:solidFill>
                  <a:schemeClr val="tx1"/>
                </a:solidFill>
                <a:hlinkClick r:id="rId3"/>
              </a:rPr>
              <a:t>https://www.youtube.com/watch?v=iZe2QJsphSI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  <a:hlinkClick r:id="rId4"/>
              </a:rPr>
              <a:t>https://www.youtube.com/watch?v=1J6w4diueLo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Tehnoloģiju </a:t>
            </a:r>
            <a:r>
              <a:rPr lang="lv-LV" b="1" dirty="0">
                <a:solidFill>
                  <a:srgbClr val="FF0000"/>
                </a:solidFill>
              </a:rPr>
              <a:t>j</a:t>
            </a:r>
            <a:r>
              <a:rPr lang="ru-RU" b="1" dirty="0" err="1">
                <a:solidFill>
                  <a:srgbClr val="FF0000"/>
                </a:solidFill>
              </a:rPr>
              <a:t>oma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af-ZA" dirty="0">
                <a:solidFill>
                  <a:schemeClr val="tx1"/>
                </a:solidFill>
              </a:rPr>
              <a:t>https://bernistaba.lsm.lv/speles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72D2EF-D24C-9941-BC5A-0BF2D48B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60" y="478192"/>
            <a:ext cx="10364451" cy="1118380"/>
          </a:xfrm>
        </p:spPr>
        <p:txBody>
          <a:bodyPr/>
          <a:lstStyle/>
          <a:p>
            <a:r>
              <a:rPr lang="lv-LV" sz="4000" dirty="0"/>
              <a:t>	</a:t>
            </a:r>
            <a:r>
              <a:rPr lang="ru-RU" sz="4000" dirty="0"/>
              <a:t>Darba lapas. 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="" xmlns:a16="http://schemas.microsoft.com/office/drawing/2014/main" id="{5AEDD0F3-834D-2D49-B518-0B13C171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58" y="1600200"/>
            <a:ext cx="2712694" cy="17164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4">
            <a:extLst>
              <a:ext uri="{FF2B5EF4-FFF2-40B4-BE49-F238E27FC236}">
                <a16:creationId xmlns="" xmlns:a16="http://schemas.microsoft.com/office/drawing/2014/main" id="{EC213424-4931-BF4B-BEC1-D70D4442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4" y="3192381"/>
            <a:ext cx="1686360" cy="20455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6">
            <a:extLst>
              <a:ext uri="{FF2B5EF4-FFF2-40B4-BE49-F238E27FC236}">
                <a16:creationId xmlns="" xmlns:a16="http://schemas.microsoft.com/office/drawing/2014/main" id="{40D26CEA-AE2B-3D41-A17C-6F3019387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42" y="3192382"/>
            <a:ext cx="1501190" cy="20654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8">
            <a:extLst>
              <a:ext uri="{FF2B5EF4-FFF2-40B4-BE49-F238E27FC236}">
                <a16:creationId xmlns="" xmlns:a16="http://schemas.microsoft.com/office/drawing/2014/main" id="{DCDFC365-246C-F746-B135-7BC1F2A3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986" y="2279190"/>
            <a:ext cx="1813410" cy="23690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2">
            <a:extLst>
              <a:ext uri="{FF2B5EF4-FFF2-40B4-BE49-F238E27FC236}">
                <a16:creationId xmlns="" xmlns:a16="http://schemas.microsoft.com/office/drawing/2014/main" id="{E129D45D-4F39-F745-B320-1CF04C76C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2689640"/>
            <a:ext cx="1542413" cy="21814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Рисунок 24">
            <a:extLst>
              <a:ext uri="{FF2B5EF4-FFF2-40B4-BE49-F238E27FC236}">
                <a16:creationId xmlns="" xmlns:a16="http://schemas.microsoft.com/office/drawing/2014/main" id="{06CE87A0-429E-1245-90B5-38B6AE73A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721806"/>
            <a:ext cx="2209800" cy="16061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8">
            <a:extLst>
              <a:ext uri="{FF2B5EF4-FFF2-40B4-BE49-F238E27FC236}">
                <a16:creationId xmlns="" xmlns:a16="http://schemas.microsoft.com/office/drawing/2014/main" id="{8262D5D8-5D8D-604A-AA11-9C9CD7E88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7394" y="5237967"/>
            <a:ext cx="2244296" cy="13673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Рисунок 30">
            <a:extLst>
              <a:ext uri="{FF2B5EF4-FFF2-40B4-BE49-F238E27FC236}">
                <a16:creationId xmlns="" xmlns:a16="http://schemas.microsoft.com/office/drawing/2014/main" id="{BD8BECBC-E68B-6F42-ADE6-4D02E1678F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8812" y="1808914"/>
            <a:ext cx="1581787" cy="22732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Рисунок 34">
            <a:extLst>
              <a:ext uri="{FF2B5EF4-FFF2-40B4-BE49-F238E27FC236}">
                <a16:creationId xmlns="" xmlns:a16="http://schemas.microsoft.com/office/drawing/2014/main" id="{372F8E93-811D-3540-BE8E-3A266F927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9540" y="2044727"/>
            <a:ext cx="1765026" cy="22564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Рисунок 38">
            <a:extLst>
              <a:ext uri="{FF2B5EF4-FFF2-40B4-BE49-F238E27FC236}">
                <a16:creationId xmlns="" xmlns:a16="http://schemas.microsoft.com/office/drawing/2014/main" id="{975C57C5-09DE-B643-87E8-F276DE94D7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9600" y="4440900"/>
            <a:ext cx="3299881" cy="22418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Рисунок 40">
            <a:extLst>
              <a:ext uri="{FF2B5EF4-FFF2-40B4-BE49-F238E27FC236}">
                <a16:creationId xmlns="" xmlns:a16="http://schemas.microsoft.com/office/drawing/2014/main" id="{71B18C3A-95C5-6243-A9EE-D24F8B10F9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3961354" y="4722079"/>
            <a:ext cx="1582905" cy="18526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433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AB531-C103-F644-BFCA-9142DAC1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0366"/>
            <a:ext cx="8761413" cy="1010266"/>
          </a:xfrm>
        </p:spPr>
        <p:txBody>
          <a:bodyPr/>
          <a:lstStyle/>
          <a:p>
            <a:r>
              <a:rPr lang="ru-RU" dirty="0"/>
              <a:t>           </a:t>
            </a:r>
            <a:r>
              <a:rPr lang="ru-RU" sz="4000" dirty="0"/>
              <a:t>Mūsu grupas rezultāti.</a:t>
            </a:r>
            <a:r>
              <a:rPr lang="ru-RU" dirty="0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301664F-1D30-1942-8E6C-F3C646EF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71" y="3692618"/>
            <a:ext cx="1901378" cy="1901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94D44DE7-8686-9A41-B4CE-7914DF39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050" y="1726801"/>
            <a:ext cx="4065379" cy="462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2D1FC2C-9D7F-B445-86F3-27888BEE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978" y="2829956"/>
            <a:ext cx="1813351" cy="1813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A75F2A60-2380-1441-AC4D-3506D9643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6" y="5593996"/>
            <a:ext cx="2274698" cy="12795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Рисунок 12">
            <a:extLst>
              <a:ext uri="{FF2B5EF4-FFF2-40B4-BE49-F238E27FC236}">
                <a16:creationId xmlns="" xmlns:a16="http://schemas.microsoft.com/office/drawing/2014/main" id="{779D3A54-7DB5-4849-8261-78D17ADE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879" y="1651935"/>
            <a:ext cx="2655576" cy="149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4">
            <a:extLst>
              <a:ext uri="{FF2B5EF4-FFF2-40B4-BE49-F238E27FC236}">
                <a16:creationId xmlns="" xmlns:a16="http://schemas.microsoft.com/office/drawing/2014/main" id="{45EDEBD0-23AB-E64D-A50A-1B7441F1F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313" y="4802099"/>
            <a:ext cx="3468653" cy="1951117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8">
            <a:extLst>
              <a:ext uri="{FF2B5EF4-FFF2-40B4-BE49-F238E27FC236}">
                <a16:creationId xmlns="" xmlns:a16="http://schemas.microsoft.com/office/drawing/2014/main" id="{40AD9169-CA9A-9F41-B79E-DB4C1B64D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758" y="2373486"/>
            <a:ext cx="2702591" cy="1932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Рисунок 20">
            <a:extLst>
              <a:ext uri="{FF2B5EF4-FFF2-40B4-BE49-F238E27FC236}">
                <a16:creationId xmlns="" xmlns:a16="http://schemas.microsoft.com/office/drawing/2014/main" id="{7E3A09EB-A984-924E-AC4B-E5B4A14579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89" y="1196292"/>
            <a:ext cx="1803786" cy="240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" name="Рисунок 22">
            <a:extLst>
              <a:ext uri="{FF2B5EF4-FFF2-40B4-BE49-F238E27FC236}">
                <a16:creationId xmlns="" xmlns:a16="http://schemas.microsoft.com/office/drawing/2014/main" id="{F061732E-8A5B-904A-927A-828584992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5879" y="4385095"/>
            <a:ext cx="1813351" cy="241780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56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C7B3B-DD21-5C4E-88F0-43E1591E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923" y="1700808"/>
            <a:ext cx="9500151" cy="2880320"/>
          </a:xfrm>
        </p:spPr>
        <p:txBody>
          <a:bodyPr/>
          <a:lstStyle/>
          <a:p>
            <a:r>
              <a:rPr lang="ru-RU" sz="6000" dirty="0"/>
              <a:t>Paldies par uzmanību</a:t>
            </a:r>
            <a:r>
              <a:rPr lang="lv-LV" sz="6000" dirty="0"/>
              <a:t>!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61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84FAADC-DF8C-D84B-920B-40E041B9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57600"/>
            <a:ext cx="2133600" cy="2140712"/>
          </a:xfrm>
          <a:prstGeom prst="rect">
            <a:avLst/>
          </a:prstGeom>
          <a:effectLst>
            <a:outerShdw blurRad="88900" dist="38100" dir="5400000" algn="ctr" rotWithShape="0">
              <a:srgbClr val="000000">
                <a:alpha val="65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8A326-B610-0046-8876-7B1AEDC2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Pastāsti man.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0A35AE-0744-7D45-BA2C-8033B19A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4" y="1807361"/>
            <a:ext cx="9500149" cy="2764639"/>
          </a:xfrm>
        </p:spPr>
        <p:txBody>
          <a:bodyPr/>
          <a:lstStyle/>
          <a:p>
            <a:r>
              <a:rPr lang="lv-LV" b="0" i="0" dirty="0">
                <a:solidFill>
                  <a:schemeClr val="tx1"/>
                </a:solidFill>
                <a:effectLst/>
              </a:rPr>
              <a:t>Ziņa </a:t>
            </a:r>
            <a:r>
              <a:rPr lang="ru-RU" b="0" i="0" dirty="0">
                <a:solidFill>
                  <a:schemeClr val="tx1"/>
                </a:solidFill>
                <a:effectLst/>
              </a:rPr>
              <a:t>bērnam:</a:t>
            </a:r>
            <a:endParaRPr lang="lv-LV" b="0" i="0" dirty="0">
              <a:solidFill>
                <a:schemeClr val="tx1"/>
              </a:solidFill>
              <a:effectLst/>
            </a:endParaRPr>
          </a:p>
          <a:p>
            <a:pPr>
              <a:buNone/>
            </a:pPr>
            <a:r>
              <a:rPr lang="lv-LV" b="0" i="0" dirty="0">
                <a:solidFill>
                  <a:schemeClr val="tx1"/>
                </a:solidFill>
                <a:effectLst/>
              </a:rPr>
              <a:t>Savas domas, emocijas,</a:t>
            </a:r>
            <a:r>
              <a:rPr 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lv-LV" b="0" i="0" dirty="0">
                <a:solidFill>
                  <a:schemeClr val="tx1"/>
                </a:solidFill>
                <a:effectLst/>
              </a:rPr>
              <a:t>iztēloto vai pieredzēto varam secīgi pastāstīt un attēlot.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CA6AD-BB30-FD40-B289-B1BD5607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Latviešu valoda.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330106-61C8-1543-A992-5EDB5F88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10363826" cy="2361518"/>
          </a:xfrm>
        </p:spPr>
        <p:txBody>
          <a:bodyPr/>
          <a:lstStyle/>
          <a:p>
            <a:r>
              <a:rPr lang="af-ZA" dirty="0">
                <a:solidFill>
                  <a:schemeClr val="tx1"/>
                </a:solidFill>
              </a:rPr>
              <a:t> Apkārtnē saskatīt pazīstamos burtus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aicina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af-ZA" dirty="0">
                <a:solidFill>
                  <a:schemeClr val="tx1"/>
                </a:solidFill>
              </a:rPr>
              <a:t> bērnu nosaukt sava vārda pirmo burtu, </a:t>
            </a:r>
            <a:r>
              <a:rPr lang="ru-RU" dirty="0">
                <a:solidFill>
                  <a:schemeClr val="tx1"/>
                </a:solidFill>
              </a:rPr>
              <a:t>uzraksta to</a:t>
            </a:r>
            <a:r>
              <a:rPr lang="af-Z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af-ZA" dirty="0">
                <a:solidFill>
                  <a:schemeClr val="tx1"/>
                </a:solidFill>
              </a:rPr>
              <a:t>Turpina patstāvīgi strādāt, saliekot citus vārdus (teikumus) pēc paša izvēles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9544364-960E-7642-A30C-F33937AD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3581400"/>
            <a:ext cx="2895600" cy="1926890"/>
          </a:xfrm>
          <a:prstGeom prst="rect">
            <a:avLst/>
          </a:prstGeom>
          <a:effectLst>
            <a:outerShdw blurRad="88900" dist="38100" dir="5400000" algn="ctr" rotWithShape="0">
              <a:srgbClr val="000000">
                <a:alpha val="6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672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8905BF-C0C3-8E42-B78C-8357DD18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Sociālā un pilsoniskā </a:t>
            </a:r>
            <a:r>
              <a:rPr lang="en-US" sz="4000" dirty="0"/>
              <a:t>j</a:t>
            </a:r>
            <a:r>
              <a:rPr lang="ru-RU" sz="4000" dirty="0"/>
              <a:t>oma.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19B162-DC24-574C-A13F-CE11E040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18" y="2007809"/>
            <a:ext cx="5636382" cy="4088191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Rosina sarunu, ko darīt, ja kāds nav ievērojis noteikumus.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Daži ieteikumi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Vecāks </a:t>
            </a:r>
            <a:r>
              <a:rPr lang="lv-LV" dirty="0">
                <a:solidFill>
                  <a:schemeClr val="tx1"/>
                </a:solidFill>
              </a:rPr>
              <a:t>saka Stop!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lv-LV" dirty="0">
                <a:solidFill>
                  <a:schemeClr val="tx1"/>
                </a:solidFill>
              </a:rPr>
              <a:t>Kopīgi noskaidro, kas notiek.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lv-LV" dirty="0">
                <a:solidFill>
                  <a:schemeClr val="tx1"/>
                </a:solidFill>
              </a:rPr>
              <a:t>Spriež, kā turpmāk rīkoties.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Vada sarunu, izšķir strīdu, rosina atvainoties.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lv-LV" dirty="0">
                <a:solidFill>
                  <a:schemeClr val="tx1"/>
                </a:solidFill>
              </a:rPr>
              <a:t>Piedāvā no krāsaina papīra uztaisīt zīmi </a:t>
            </a:r>
            <a:r>
              <a:rPr lang="lv-LV" b="1" dirty="0">
                <a:solidFill>
                  <a:srgbClr val="FF0000"/>
                </a:solidFill>
              </a:rPr>
              <a:t>STOP</a:t>
            </a:r>
            <a:r>
              <a:rPr lang="lv-LV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D733E3-660D-084B-A1B1-DDA138CA2BFB}"/>
              </a:ext>
            </a:extLst>
          </p:cNvPr>
          <p:cNvSpPr txBox="1"/>
          <p:nvPr/>
        </p:nvSpPr>
        <p:spPr>
          <a:xfrm flipH="1">
            <a:off x="6629400" y="2362200"/>
            <a:ext cx="42091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Bērns </a:t>
            </a:r>
            <a:r>
              <a:rPr lang="en-US" dirty="0"/>
              <a:t>i</a:t>
            </a:r>
            <a:r>
              <a:rPr lang="lv-LV" dirty="0"/>
              <a:t>zsaka viedokli, kā būtu </a:t>
            </a:r>
          </a:p>
          <a:p>
            <a:r>
              <a:rPr lang="lv-LV" dirty="0"/>
              <a:t>jāatrisina situācija, piemēram, ja bērni </a:t>
            </a:r>
          </a:p>
          <a:p>
            <a:r>
              <a:rPr lang="lv-LV" dirty="0"/>
              <a:t>nevar padalīt </a:t>
            </a:r>
            <a:r>
              <a:rPr lang="ru-RU" dirty="0"/>
              <a:t>rotaļlietu</a:t>
            </a:r>
            <a:r>
              <a:rPr lang="lv-LV" dirty="0"/>
              <a:t>,</a:t>
            </a:r>
            <a:r>
              <a:rPr lang="en-US" dirty="0"/>
              <a:t> </a:t>
            </a:r>
            <a:r>
              <a:rPr lang="lv-LV" dirty="0"/>
              <a:t>ja </a:t>
            </a:r>
          </a:p>
          <a:p>
            <a:r>
              <a:rPr lang="lv-LV" dirty="0"/>
              <a:t>zēni kaujās.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lv-LV" dirty="0"/>
              <a:t>Vienojās sataisīt zīmi STOP,</a:t>
            </a:r>
            <a:r>
              <a:rPr lang="en-US" dirty="0"/>
              <a:t> </a:t>
            </a:r>
            <a:r>
              <a:rPr lang="lv-LV" dirty="0"/>
              <a:t>vienojas par to kur glabāsies </a:t>
            </a:r>
          </a:p>
          <a:p>
            <a:r>
              <a:rPr lang="lv-LV" dirty="0"/>
              <a:t>zīme, un ko jādara ja kāds </a:t>
            </a:r>
          </a:p>
          <a:p>
            <a:r>
              <a:rPr lang="ru-RU" dirty="0"/>
              <a:t>no ģimenes locekļiem </a:t>
            </a:r>
            <a:r>
              <a:rPr lang="lv-LV" dirty="0"/>
              <a:t> paņem un paceļ augšā zīmi STOP.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A3EDE7-398B-2A45-A3AF-06665CF1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Kultūras izpratnes </a:t>
            </a:r>
            <a:r>
              <a:rPr lang="en-US" sz="4000" dirty="0"/>
              <a:t>u</a:t>
            </a:r>
            <a:r>
              <a:rPr lang="ru-RU" sz="4000" dirty="0"/>
              <a:t>n pa</a:t>
            </a:r>
            <a:r>
              <a:rPr lang="lv-LV" sz="4000" dirty="0"/>
              <a:t>š</a:t>
            </a:r>
            <a:r>
              <a:rPr lang="ru-RU" sz="4000" dirty="0"/>
              <a:t>izpausmes mākslā joma.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EEEB2B-C029-634D-BF2F-1E77103F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10716381" cy="3224591"/>
          </a:xfrm>
        </p:spPr>
        <p:txBody>
          <a:bodyPr/>
          <a:lstStyle/>
          <a:p>
            <a:r>
              <a:rPr lang="af-ZA" dirty="0">
                <a:solidFill>
                  <a:schemeClr val="tx1"/>
                </a:solidFill>
                <a:hlinkClick r:id="rId2"/>
              </a:rPr>
              <a:t>www.youtube.com/watch?v=</a:t>
            </a:r>
            <a:r>
              <a:rPr lang="ru-RU" dirty="0">
                <a:solidFill>
                  <a:schemeClr val="tx1"/>
                </a:solidFill>
                <a:hlinkClick r:id="rId2"/>
              </a:rPr>
              <a:t>ktOWvhJlqK</a:t>
            </a:r>
            <a:r>
              <a:rPr lang="af-ZA" dirty="0">
                <a:solidFill>
                  <a:schemeClr val="tx1"/>
                </a:solidFill>
                <a:hlinkClick r:id="rId2"/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af-ZA" dirty="0">
                <a:solidFill>
                  <a:schemeClr val="tx1"/>
                </a:solidFill>
              </a:rPr>
              <a:t>Monkeys Spinning Monkeys Kevin MacLeod - Gaming Background Music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b="0" i="0" dirty="0">
                <a:solidFill>
                  <a:schemeClr val="tx1"/>
                </a:solidFill>
                <a:effectLst/>
              </a:rPr>
              <a:t>	Dejo vienkāršus deju soļus atbilstoši mūzikas ritmam un tempam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5A3151F-C592-3D45-BE31-657FD043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62" y="4191000"/>
            <a:ext cx="4075156" cy="20803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058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D5733-4389-4A49-917D-E0B54EDB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Dabaszinātņu joma.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CA8FC8-554F-3E49-B72F-74E62498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800"/>
            <a:ext cx="3984797" cy="2797576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Piedāvā apskatīt attēlus ar laukiem, mežiem, pļavām, ūdeņiem.</a:t>
            </a:r>
            <a:r>
              <a:rPr lang="ru-RU" dirty="0">
                <a:solidFill>
                  <a:schemeClr val="tx1"/>
                </a:solidFill>
              </a:rPr>
              <a:t>(grāmatā, kalendāra attēli, internetā) </a:t>
            </a:r>
            <a:endParaRPr lang="lv-LV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Pastaigās laika rosina </a:t>
            </a:r>
            <a:r>
              <a:rPr lang="ru-RU" dirty="0">
                <a:solidFill>
                  <a:schemeClr val="tx1"/>
                </a:solidFill>
              </a:rPr>
              <a:t>bērnu </a:t>
            </a:r>
            <a:r>
              <a:rPr lang="lv-LV" dirty="0">
                <a:solidFill>
                  <a:schemeClr val="tx1"/>
                </a:solidFill>
              </a:rPr>
              <a:t>vērot, pētīt apkārtni.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8944B5-D8F5-4947-BEF9-0AC2CB8510A0}"/>
              </a:ext>
            </a:extLst>
          </p:cNvPr>
          <p:cNvSpPr txBox="1"/>
          <p:nvPr/>
        </p:nvSpPr>
        <p:spPr>
          <a:xfrm>
            <a:off x="6553200" y="2209800"/>
            <a:ext cx="3863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dirty="0"/>
              <a:t>Bērns vēro attēlus un stāsta </a:t>
            </a:r>
          </a:p>
          <a:p>
            <a:r>
              <a:rPr lang="lv-LV" dirty="0"/>
              <a:t>par zemes virsmu, lietojot </a:t>
            </a:r>
          </a:p>
          <a:p>
            <a:r>
              <a:rPr lang="lv-LV" dirty="0"/>
              <a:t>vārdus līdzena, </a:t>
            </a:r>
          </a:p>
          <a:p>
            <a:r>
              <a:rPr lang="lv-LV" dirty="0"/>
              <a:t>nelīdzena,ūdens, celiņš, </a:t>
            </a:r>
          </a:p>
          <a:p>
            <a:r>
              <a:rPr lang="lv-LV" dirty="0"/>
              <a:t>taciņa.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/>
              <a:t>Vēro apkārtni, nosauc </a:t>
            </a:r>
          </a:p>
          <a:p>
            <a:r>
              <a:rPr lang="lv-LV" dirty="0"/>
              <a:t>redzamos objektus.Stāsta par </a:t>
            </a:r>
          </a:p>
          <a:p>
            <a:r>
              <a:rPr lang="lv-LV" dirty="0"/>
              <a:t>saviem novērojumiem un </a:t>
            </a:r>
          </a:p>
          <a:p>
            <a:r>
              <a:rPr lang="lv-LV" dirty="0"/>
              <a:t>pieredzi.</a:t>
            </a:r>
            <a:endParaRPr lang="ru-RU" dirty="0"/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8E8EFECA-8422-254A-8E6D-9F8EACF9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37568"/>
            <a:ext cx="2971800" cy="22293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96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18AACF-DF3B-DD48-8E40-BB42A8E5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Matemātikas joma.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1B1814-C7B7-684A-9340-A12A8C4F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16" y="1986553"/>
            <a:ext cx="6657845" cy="1596177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Piedāvā konstruēšanai dažāda</a:t>
            </a:r>
            <a:r>
              <a:rPr lang="ru-RU" dirty="0">
                <a:solidFill>
                  <a:schemeClr val="tx1"/>
                </a:solidFill>
              </a:rPr>
              <a:t>s </a:t>
            </a:r>
            <a:r>
              <a:rPr lang="lv-LV" dirty="0">
                <a:solidFill>
                  <a:schemeClr val="tx1"/>
                </a:solidFill>
              </a:rPr>
              <a:t>ģeometriskās figūras (riņķis, četrstūris,trijstūri)</a:t>
            </a:r>
            <a:r>
              <a:rPr lang="ru-RU" dirty="0">
                <a:solidFill>
                  <a:schemeClr val="tx1"/>
                </a:solidFill>
              </a:rPr>
              <a:t>(izgriezt no krāsaina papīra) </a:t>
            </a:r>
            <a:r>
              <a:rPr lang="lv-LV" dirty="0">
                <a:solidFill>
                  <a:schemeClr val="tx1"/>
                </a:solidFill>
              </a:rPr>
              <a:t> Aicina salikt dažādas figūras (attēls ar figūrām, un jāievēro arī krāsas.) </a:t>
            </a:r>
          </a:p>
          <a:p>
            <a:pPr marL="0" indent="0">
              <a:buNone/>
            </a:pPr>
            <a:r>
              <a:rPr lang="lv-LV" dirty="0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6617C67-A0A6-2D43-814A-5E4F5154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9200" y="4146115"/>
            <a:ext cx="2013274" cy="20132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2E2A38FC-CA63-4444-B98C-F10AF020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623" y="2743200"/>
            <a:ext cx="2013275" cy="20114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6480B16-977C-E64D-9170-92F248C7F5B2}"/>
              </a:ext>
            </a:extLst>
          </p:cNvPr>
          <p:cNvSpPr txBox="1"/>
          <p:nvPr/>
        </p:nvSpPr>
        <p:spPr>
          <a:xfrm>
            <a:off x="685800" y="3410532"/>
            <a:ext cx="3886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lv-LV" dirty="0"/>
              <a:t>Konstrue ģeom.figūras. Ja nepieciešams, pārgriež ģeometrisko figūru uz pusēm vai saliek to no citām figūrām.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S</a:t>
            </a:r>
            <a:r>
              <a:rPr lang="lv-LV" dirty="0"/>
              <a:t>aliek no ģeom.,figūram dažādas figūras kurus redz uz attēla. Jāievēro arī krāsas. Pēta dažādus telpiskus objektus no dažādiem skatpunktiem. (Piem., krūze no augšas un no sāniem.)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8115E-E4C2-6945-906B-B52A77DF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Tehnoloģiju joma.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251D54-7AE5-7649-822D-481C9AF9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78135"/>
            <a:ext cx="10134600" cy="2084665"/>
          </a:xfrm>
        </p:spPr>
        <p:txBody>
          <a:bodyPr>
            <a:normAutofit/>
          </a:bodyPr>
          <a:lstStyle/>
          <a:p>
            <a:r>
              <a:rPr lang="af-ZA" dirty="0">
                <a:solidFill>
                  <a:schemeClr val="tx1"/>
                </a:solidFill>
              </a:rPr>
              <a:t>Rosina bērnu pastāstīt par savu izveidoto tēlu vai priekšmetu, to raksturot un novērtēt. Rosina izveidotajā formā saskatīt līdzību ar pazīstamiem priekšmetiem un dabas objektiem.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260E76-42C1-C047-B240-D6BF7F0EE827}"/>
              </a:ext>
            </a:extLst>
          </p:cNvPr>
          <p:cNvSpPr txBox="1"/>
          <p:nvPr/>
        </p:nvSpPr>
        <p:spPr>
          <a:xfrm flipH="1">
            <a:off x="1447800" y="2309311"/>
            <a:ext cx="25158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Piedāvāt bērnam izveidot no plastilīna krūzi ar apakštasi.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79F62A4-95E2-2C42-9A71-AE642F21C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5399816" cy="34828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CAD6C3-9273-C34E-ABD8-FBC4F507902F}"/>
              </a:ext>
            </a:extLst>
          </p:cNvPr>
          <p:cNvSpPr txBox="1"/>
          <p:nvPr/>
        </p:nvSpPr>
        <p:spPr>
          <a:xfrm>
            <a:off x="1447800" y="4419599"/>
            <a:ext cx="4074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f-ZA" dirty="0"/>
              <a:t>Stāsta un raksturo izveidoto tēlu vai priekšmetu.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f-ZA" dirty="0"/>
              <a:t>Novērtē rezultāta izteiksmību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f-ZA" dirty="0"/>
              <a:t>un atbilstību iecerei.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30614A-7FE3-A446-96C6-02F38154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Veselības un fiziskās </a:t>
            </a:r>
            <a:r>
              <a:rPr lang="lv-LV" sz="4000" dirty="0"/>
              <a:t>a</a:t>
            </a:r>
            <a:r>
              <a:rPr lang="ru-RU" sz="4000" dirty="0"/>
              <a:t>ktivitātes joma.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051520-750F-8941-94F7-E10E1C72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24" y="1807361"/>
            <a:ext cx="9500149" cy="1621639"/>
          </a:xfrm>
        </p:spPr>
        <p:txBody>
          <a:bodyPr/>
          <a:lstStyle/>
          <a:p>
            <a:r>
              <a:rPr lang="af-ZA" dirty="0">
                <a:hlinkClick r:id="rId2"/>
              </a:rPr>
              <a:t>https://www.mansrimi.lv/berniem/sports/rita-rosme-berniem-vingrojumu-idejas.html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CE3157E-291B-A04B-A79B-1D723051C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90800"/>
            <a:ext cx="3231817" cy="40902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80500AB4-E8BA-7142-9428-78EEEF153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33" y="3094073"/>
            <a:ext cx="3526971" cy="19701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09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</TotalTime>
  <Words>472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Courier New</vt:lpstr>
      <vt:lpstr>Times New Roman</vt:lpstr>
      <vt:lpstr>Trebuchet MS</vt:lpstr>
      <vt:lpstr>Wingdings 2</vt:lpstr>
      <vt:lpstr>Spring</vt:lpstr>
      <vt:lpstr>Daugavpils pilsētas 1. pirmsskolas izglītības iestāde   grupa «ZĪLĪTE»</vt:lpstr>
      <vt:lpstr>Pastāsti man. </vt:lpstr>
      <vt:lpstr>Latviešu valoda. </vt:lpstr>
      <vt:lpstr>Sociālā un pilsoniskā joma. </vt:lpstr>
      <vt:lpstr>Kultūras izpratnes un pašizpausmes mākslā joma. </vt:lpstr>
      <vt:lpstr>Dabaszinātņu joma. </vt:lpstr>
      <vt:lpstr>Matemātikas joma. </vt:lpstr>
      <vt:lpstr>Tehnoloģiju joma. </vt:lpstr>
      <vt:lpstr>Veselības un fiziskās aktivitātes joma. </vt:lpstr>
      <vt:lpstr>Video materiāli un saites. </vt:lpstr>
      <vt:lpstr>PowerPoint Presentation</vt:lpstr>
      <vt:lpstr> Darba lapas. </vt:lpstr>
      <vt:lpstr>           Mūsu grupas rezultāti. </vt:lpstr>
      <vt:lpstr>Paldies par uzmanību!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 petrunenko</dc:creator>
  <cp:lastModifiedBy>Пользователь Windows</cp:lastModifiedBy>
  <cp:revision>16</cp:revision>
  <dcterms:created xsi:type="dcterms:W3CDTF">2020-04-08T15:11:31Z</dcterms:created>
  <dcterms:modified xsi:type="dcterms:W3CDTF">2020-04-26T21:13:55Z</dcterms:modified>
</cp:coreProperties>
</file>