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4527-774C-4855-9B48-92B7E7F021AB}" type="datetimeFigureOut">
              <a:rPr lang="lv-LV" smtClean="0"/>
              <a:t>26.04.2020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BE2D7E3-1BBB-4EC4-ACA3-9238CC9C0FE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4427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4527-774C-4855-9B48-92B7E7F021AB}" type="datetimeFigureOut">
              <a:rPr lang="lv-LV" smtClean="0"/>
              <a:t>26.04.2020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E2D7E3-1BBB-4EC4-ACA3-9238CC9C0FE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12867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4527-774C-4855-9B48-92B7E7F021AB}" type="datetimeFigureOut">
              <a:rPr lang="lv-LV" smtClean="0"/>
              <a:t>26.04.2020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E2D7E3-1BBB-4EC4-ACA3-9238CC9C0FE2}" type="slidenum">
              <a:rPr lang="lv-LV" smtClean="0"/>
              <a:t>‹#›</a:t>
            </a:fld>
            <a:endParaRPr lang="lv-LV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4664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4527-774C-4855-9B48-92B7E7F021AB}" type="datetimeFigureOut">
              <a:rPr lang="lv-LV" smtClean="0"/>
              <a:t>26.04.2020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E2D7E3-1BBB-4EC4-ACA3-9238CC9C0FE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21048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4527-774C-4855-9B48-92B7E7F021AB}" type="datetimeFigureOut">
              <a:rPr lang="lv-LV" smtClean="0"/>
              <a:t>26.04.2020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E2D7E3-1BBB-4EC4-ACA3-9238CC9C0FE2}" type="slidenum">
              <a:rPr lang="lv-LV" smtClean="0"/>
              <a:t>‹#›</a:t>
            </a:fld>
            <a:endParaRPr lang="lv-LV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8126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4527-774C-4855-9B48-92B7E7F021AB}" type="datetimeFigureOut">
              <a:rPr lang="lv-LV" smtClean="0"/>
              <a:t>26.04.2020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E2D7E3-1BBB-4EC4-ACA3-9238CC9C0FE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66766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4527-774C-4855-9B48-92B7E7F021AB}" type="datetimeFigureOut">
              <a:rPr lang="lv-LV" smtClean="0"/>
              <a:t>26.04.2020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D7E3-1BBB-4EC4-ACA3-9238CC9C0FE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71877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4527-774C-4855-9B48-92B7E7F021AB}" type="datetimeFigureOut">
              <a:rPr lang="lv-LV" smtClean="0"/>
              <a:t>26.04.2020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D7E3-1BBB-4EC4-ACA3-9238CC9C0FE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76384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4527-774C-4855-9B48-92B7E7F021AB}" type="datetimeFigureOut">
              <a:rPr lang="lv-LV" smtClean="0"/>
              <a:t>26.04.2020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D7E3-1BBB-4EC4-ACA3-9238CC9C0FE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18231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4527-774C-4855-9B48-92B7E7F021AB}" type="datetimeFigureOut">
              <a:rPr lang="lv-LV" smtClean="0"/>
              <a:t>26.04.2020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E2D7E3-1BBB-4EC4-ACA3-9238CC9C0FE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83392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4527-774C-4855-9B48-92B7E7F021AB}" type="datetimeFigureOut">
              <a:rPr lang="lv-LV" smtClean="0"/>
              <a:t>26.04.2020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BE2D7E3-1BBB-4EC4-ACA3-9238CC9C0FE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0972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4527-774C-4855-9B48-92B7E7F021AB}" type="datetimeFigureOut">
              <a:rPr lang="lv-LV" smtClean="0"/>
              <a:t>26.04.2020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BE2D7E3-1BBB-4EC4-ACA3-9238CC9C0FE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81444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4527-774C-4855-9B48-92B7E7F021AB}" type="datetimeFigureOut">
              <a:rPr lang="lv-LV" smtClean="0"/>
              <a:t>26.04.2020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D7E3-1BBB-4EC4-ACA3-9238CC9C0FE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21648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4527-774C-4855-9B48-92B7E7F021AB}" type="datetimeFigureOut">
              <a:rPr lang="lv-LV" smtClean="0"/>
              <a:t>26.04.2020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D7E3-1BBB-4EC4-ACA3-9238CC9C0FE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64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4527-774C-4855-9B48-92B7E7F021AB}" type="datetimeFigureOut">
              <a:rPr lang="lv-LV" smtClean="0"/>
              <a:t>26.04.2020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D7E3-1BBB-4EC4-ACA3-9238CC9C0FE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10865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4527-774C-4855-9B48-92B7E7F021AB}" type="datetimeFigureOut">
              <a:rPr lang="lv-LV" smtClean="0"/>
              <a:t>26.04.2020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E2D7E3-1BBB-4EC4-ACA3-9238CC9C0FE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491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84527-774C-4855-9B48-92B7E7F021AB}" type="datetimeFigureOut">
              <a:rPr lang="lv-LV" smtClean="0"/>
              <a:t>26.04.2020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BE2D7E3-1BBB-4EC4-ACA3-9238CC9C0FE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93127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apaedearaioses/videos/238588847300851/" TargetMode="External"/><Relationship Id="rId2" Type="http://schemas.openxmlformats.org/officeDocument/2006/relationships/hyperlink" Target="https://www.youtube.com/watch?v=ZcN4exzMdio&amp;fbclid=IwAR1mfco3DnDaYTA2t2lFQrLSSSpP0RrotKEKWKm_6bV9qgtullyPsOtQEM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zvediba.lv/blogs/params/post/2042497/ka-izdzivot-ar-bernudarzniekiem-majas-apstaklos?fbclid=IwAR2eZAwdHcQMB9Ig3GbZXtkN2sRlZQnhVz4lPML8qV_DzWyspFDWyZ4Blk4" TargetMode="External"/><Relationship Id="rId5" Type="http://schemas.openxmlformats.org/officeDocument/2006/relationships/hyperlink" Target="https://bernistaba.lsm.lv/" TargetMode="External"/><Relationship Id="rId4" Type="http://schemas.openxmlformats.org/officeDocument/2006/relationships/hyperlink" Target="https://www.tv.lv/kanals/ltv7/d-4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Jsk61yM4AMw" TargetMode="External"/><Relationship Id="rId3" Type="http://schemas.openxmlformats.org/officeDocument/2006/relationships/hyperlink" Target="https://varduspele.addc.lv/" TargetMode="External"/><Relationship Id="rId7" Type="http://schemas.openxmlformats.org/officeDocument/2006/relationships/hyperlink" Target="https://www.youtube.com/watch?v=47Uo0r5Thj0" TargetMode="External"/><Relationship Id="rId2" Type="http://schemas.openxmlformats.org/officeDocument/2006/relationships/hyperlink" Target="http://maciunmacies.valoda.lv/lidz-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6aOEGHuWKfo" TargetMode="External"/><Relationship Id="rId11" Type="http://schemas.openxmlformats.org/officeDocument/2006/relationships/hyperlink" Target="https://www.youtube.com/watch?v=05UPXBk4U7M" TargetMode="External"/><Relationship Id="rId5" Type="http://schemas.openxmlformats.org/officeDocument/2006/relationships/hyperlink" Target="https://www.youtube.com/watch?v=vDlFPEoCnRo&amp;t=192s&amp;fbclid=IwAR0ppU9MMw_UIFwiTnHt5qdQyKZLmv7NXTh3xsg5nv1tAAnnVez-_8bA4wM" TargetMode="External"/><Relationship Id="rId10" Type="http://schemas.openxmlformats.org/officeDocument/2006/relationships/hyperlink" Target="https://www.youtube.com/watch?v=WB4mDxtvPhQ" TargetMode="External"/><Relationship Id="rId4" Type="http://schemas.openxmlformats.org/officeDocument/2006/relationships/hyperlink" Target="http://www.pasakas.lv/jaunumi/" TargetMode="External"/><Relationship Id="rId9" Type="http://schemas.openxmlformats.org/officeDocument/2006/relationships/hyperlink" Target="https://www.youtube.com/watch?v=dTRuDABj9pc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20.png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logopedi.lv/faili/faili/2016/koki.pasaka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facebook.com/groups/852134644904244/permalink/2649128675204823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facebook.com/658700594543497/photos/pcb.858079071272314/858077464605808/?type=3&amp;theater&amp;ifg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groups/1300280263410607/permalink/2403715366400419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E17D09-15B5-442A-8EDA-B844AC81D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534" y="366206"/>
            <a:ext cx="10623340" cy="1648862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Daugavpils pilsētas 1. pirmsskolas izglītības </a:t>
            </a:r>
            <a:r>
              <a:rPr lang="lv-LV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iestade</a:t>
            </a: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17002E7-7692-4DDA-ABF7-F60DA331E5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8697" y="2379134"/>
            <a:ext cx="5466740" cy="3240432"/>
          </a:xfrm>
        </p:spPr>
        <p:txBody>
          <a:bodyPr>
            <a:normAutofit fontScale="92500" lnSpcReduction="20000"/>
          </a:bodyPr>
          <a:lstStyle/>
          <a:p>
            <a:r>
              <a:rPr lang="lv-LV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Grupa </a:t>
            </a:r>
            <a:r>
              <a:rPr lang="lv-LV" sz="3900" dirty="0">
                <a:latin typeface="Arial" panose="020B0604020202020204" pitchFamily="34" charset="0"/>
                <a:cs typeface="Arial" panose="020B0604020202020204" pitchFamily="34" charset="0"/>
              </a:rPr>
              <a:t>«Zaķīši»</a:t>
            </a:r>
          </a:p>
          <a:p>
            <a:endParaRPr lang="lv-LV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lv-LV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lv-LV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lv-LV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Skolotājas</a:t>
            </a:r>
            <a:r>
              <a:rPr lang="lv-LV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r"/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Jekaterina </a:t>
            </a:r>
            <a:r>
              <a:rPr lang="lv-LV" sz="2000" dirty="0" err="1">
                <a:latin typeface="Arial" panose="020B0604020202020204" pitchFamily="34" charset="0"/>
                <a:cs typeface="Arial" panose="020B0604020202020204" pitchFamily="34" charset="0"/>
              </a:rPr>
              <a:t>Sadovska</a:t>
            </a:r>
            <a:endParaRPr lang="lv-LV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Biruta </a:t>
            </a:r>
            <a:r>
              <a:rPr lang="lv-LV" sz="2000" dirty="0" err="1">
                <a:latin typeface="Arial" panose="020B0604020202020204" pitchFamily="34" charset="0"/>
                <a:cs typeface="Arial" panose="020B0604020202020204" pitchFamily="34" charset="0"/>
              </a:rPr>
              <a:t>Daļecka</a:t>
            </a:r>
            <a:endParaRPr lang="lv-LV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lv-LV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04" y="4475507"/>
            <a:ext cx="5707578" cy="228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71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F82116-24AC-4EC1-86B9-EE3A4762B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188" y="579722"/>
            <a:ext cx="8911687" cy="1280890"/>
          </a:xfrm>
        </p:spPr>
        <p:txBody>
          <a:bodyPr/>
          <a:lstStyle/>
          <a:p>
            <a:r>
              <a:rPr lang="lv-LV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Papildus materiāls</a:t>
            </a: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2F8127A-B2CC-45A6-992F-90569D0E6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3188" y="2133599"/>
            <a:ext cx="9631424" cy="4391487"/>
          </a:xfrm>
        </p:spPr>
        <p:txBody>
          <a:bodyPr/>
          <a:lstStyle/>
          <a:p>
            <a:r>
              <a:rPr lang="ru-RU" sz="20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https://www.youtube.com/watch?v=ZcN4exzMdio&amp;fbclid=IwAR1mfco3DnDaYTA2t2lFQrLSSSpP0RrotKEKWKm_6bV9qgtullyPsOtQEMY</a:t>
            </a:r>
            <a:endParaRPr lang="lv-LV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0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https://www.facebook.com/apaedearaioses/videos/238588847300851/</a:t>
            </a:r>
            <a:endParaRPr lang="lv-LV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0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https://www.tv.lv/kanals/ltv7/d-4</a:t>
            </a:r>
            <a:endParaRPr lang="lv-LV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0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https://bernistaba.lsm.lv/</a:t>
            </a:r>
            <a:endParaRPr lang="lv-LV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0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Kā</a:t>
            </a:r>
            <a:r>
              <a:rPr lang="ru-RU" sz="20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izdzīvot</a:t>
            </a:r>
            <a:r>
              <a:rPr lang="ru-RU" sz="20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</a:t>
            </a:r>
            <a:r>
              <a:rPr lang="ru-RU" sz="20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bērnudārzniekiem</a:t>
            </a:r>
            <a:r>
              <a:rPr lang="ru-RU" sz="20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mājas</a:t>
            </a:r>
            <a:r>
              <a:rPr lang="ru-RU" sz="20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apstākļos</a:t>
            </a:r>
            <a:r>
              <a:rPr lang="ru-RU" sz="20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lv-LV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0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http://www.uzvediba.lv/blogs/params/post/2042497/ka-izdzivot-ar-bernudarzniekiem-majas-apstaklos?fbclid=IwAR2eZAwdHcQMB9Ig3GbZXtkN2sRlZQnhVz4lPML8qV_DzWyspFDWyZ4Blk4</a:t>
            </a:r>
            <a:endParaRPr lang="lv-LV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22270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3B7537-A9A1-424B-8120-6112A0959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295636"/>
            <a:ext cx="8911687" cy="1280890"/>
          </a:xfrm>
        </p:spPr>
        <p:txBody>
          <a:bodyPr/>
          <a:lstStyle/>
          <a:p>
            <a:r>
              <a:rPr lang="lv-LV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Papildus materiāls</a:t>
            </a:r>
            <a:endParaRPr lang="lv-LV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1FE3E7A-C4B3-46CB-9B9D-ED0092EB7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602" y="1189609"/>
            <a:ext cx="9672852" cy="5372756"/>
          </a:xfrm>
        </p:spPr>
        <p:txBody>
          <a:bodyPr>
            <a:normAutofit fontScale="77500" lnSpcReduction="20000"/>
          </a:bodyPr>
          <a:lstStyle/>
          <a:p>
            <a:r>
              <a:rPr lang="lv-LV" sz="2600" dirty="0">
                <a:solidFill>
                  <a:srgbClr val="2A6887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http://maciunmacies.valoda.lv/lidz-6</a:t>
            </a: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600" dirty="0">
                <a:solidFill>
                  <a:srgbClr val="2A6887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https://varduspele.addc.lv/</a:t>
            </a: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600" dirty="0">
                <a:solidFill>
                  <a:srgbClr val="183B4D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http://www.pasakas.lv/jaunumi/</a:t>
            </a: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600" dirty="0">
                <a:solidFill>
                  <a:srgbClr val="2A6887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https://www.youtube.com/watch?v=vDlFPEoCnRo&amp;t=192s&amp;fbclid=IwAR0ppU9MMw_UIFwiTnHt5qdQyKZLmv7NXTh3xsg5nv1tAAnnVez-_8bA4wM</a:t>
            </a: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600" dirty="0">
                <a:solidFill>
                  <a:srgbClr val="2A6887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https://www.youtube.com/watch?v=6aOEGHuWKfo</a:t>
            </a: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600" dirty="0">
                <a:solidFill>
                  <a:srgbClr val="2A6887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https://www.youtube.com/watch?v=47Uo0r5Thj0</a:t>
            </a: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600" dirty="0">
                <a:solidFill>
                  <a:srgbClr val="2A6887"/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https://www.youtube.com/watch?v=Jsk61yM4AMw</a:t>
            </a: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600" dirty="0">
                <a:solidFill>
                  <a:srgbClr val="2A6887"/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https://www.youtube.com/watch?v=dTRuDABj9pc</a:t>
            </a: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600" dirty="0">
                <a:solidFill>
                  <a:srgbClr val="2A6887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https://www.youtube.com/watch?v=WB4mDxtvPhQ</a:t>
            </a: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600" dirty="0">
                <a:solidFill>
                  <a:srgbClr val="2A6887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https://www.youtube.com/watch?v=05UPXBk4U7M</a:t>
            </a:r>
            <a:r>
              <a:rPr lang="lv-LV" dirty="0"/>
              <a:t/>
            </a:r>
            <a:br>
              <a:rPr lang="lv-LV" dirty="0"/>
            </a:br>
            <a:r>
              <a:rPr lang="lv-LV" dirty="0">
                <a:solidFill>
                  <a:srgbClr val="333333"/>
                </a:solidFill>
                <a:latin typeface="ProximaNova"/>
              </a:rPr>
              <a:t> 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56652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42B313-A57A-45F9-9AE6-93B11616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289" y="461639"/>
            <a:ext cx="9711323" cy="1443361"/>
          </a:xfrm>
        </p:spPr>
        <p:txBody>
          <a:bodyPr/>
          <a:lstStyle/>
          <a:p>
            <a:r>
              <a:rPr lang="lv-LV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Papildus materiāls</a:t>
            </a:r>
            <a:endParaRPr lang="lv-LV" dirty="0"/>
          </a:p>
        </p:txBody>
      </p:sp>
      <p:pic>
        <p:nvPicPr>
          <p:cNvPr id="29" name="Объект 28">
            <a:extLst>
              <a:ext uri="{FF2B5EF4-FFF2-40B4-BE49-F238E27FC236}">
                <a16:creationId xmlns:a16="http://schemas.microsoft.com/office/drawing/2014/main" xmlns="" id="{8F91D7CE-E715-4934-91FD-E7EBDD8E75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289" y="1734105"/>
            <a:ext cx="1806978" cy="1295400"/>
          </a:xfr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2D85EA98-89AE-4150-88B6-B96F1FCC99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268" y="1734106"/>
            <a:ext cx="1806978" cy="1295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8CA3DC04-8DD7-483B-8761-0A06EED0F6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59" y="1734103"/>
            <a:ext cx="1806978" cy="125949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1D25AB12-5AB0-43E8-9F09-ED0DA054B7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934" y="1734103"/>
            <a:ext cx="1967572" cy="119552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6302A3FF-06E0-4EA0-89F5-FEF6D16DE3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506" y="1676363"/>
            <a:ext cx="1876444" cy="131723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4FC9043F-C4DE-4B77-BDCB-C8036D8F6D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332" y="3120177"/>
            <a:ext cx="1879935" cy="236358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43CF99B8-D4A3-48D7-9BA9-BF49C7A6BB0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00267" y="3276312"/>
            <a:ext cx="1755839" cy="220745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AFF784D6-2FEF-4C8B-9F49-0111455FB55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136" y="3120177"/>
            <a:ext cx="2269670" cy="236358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31F1A749-0BFA-4564-B17C-EB3540B3C9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806" y="3199442"/>
            <a:ext cx="1912777" cy="2363586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11E42E0-3E37-49AC-A6AA-01AF7C498A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557" y="3199442"/>
            <a:ext cx="1894222" cy="236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45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6C4120-407C-4A1B-BDB0-0BCDB9EAE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757" y="443883"/>
            <a:ext cx="9817855" cy="1461117"/>
          </a:xfrm>
        </p:spPr>
        <p:txBody>
          <a:bodyPr/>
          <a:lstStyle/>
          <a:p>
            <a:r>
              <a:rPr lang="lv-LV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Papildus materiāls</a:t>
            </a:r>
            <a:endParaRPr lang="lv-LV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2FC8607A-3033-43F6-B658-D87D2C875E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757" y="1352042"/>
            <a:ext cx="1836357" cy="280270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C3ECC6C-D817-49E6-87F6-BAE2DDD5A5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900" y="1352042"/>
            <a:ext cx="1684544" cy="280270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AE1158F-B396-490A-BC6E-FE45200AB5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808" y="1352042"/>
            <a:ext cx="1981515" cy="2802708"/>
          </a:xfrm>
          <a:prstGeom prst="rect">
            <a:avLst/>
          </a:prstGeom>
        </p:spPr>
      </p:pic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xmlns="" id="{F4AC70C7-3D1F-4485-955F-771D960872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103532"/>
              </p:ext>
            </p:extLst>
          </p:nvPr>
        </p:nvGraphicFramePr>
        <p:xfrm>
          <a:off x="7434540" y="1352042"/>
          <a:ext cx="4000982" cy="2802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6" imgW="6286337" imgH="4404255" progId="AcroExch.Document.DC">
                  <p:embed/>
                </p:oleObj>
              </mc:Choice>
              <mc:Fallback>
                <p:oleObj name="Acrobat Document" r:id="rId6" imgW="6286337" imgH="440425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34540" y="1352042"/>
                        <a:ext cx="4000982" cy="2802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CBED4C8-EA22-4617-B720-C131CE1330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757" y="4154750"/>
            <a:ext cx="1811038" cy="257188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DB9B9E5-9AC1-4679-B9BA-2394DED4DC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901" y="4154750"/>
            <a:ext cx="1696292" cy="2259367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A2A219B5-FEAC-4E27-BBF2-84633BE5D76F}"/>
              </a:ext>
            </a:extLst>
          </p:cNvPr>
          <p:cNvSpPr/>
          <p:nvPr/>
        </p:nvSpPr>
        <p:spPr>
          <a:xfrm>
            <a:off x="6457959" y="5505958"/>
            <a:ext cx="2977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Un vēl daudz kas cits.</a:t>
            </a:r>
          </a:p>
        </p:txBody>
      </p:sp>
    </p:spTree>
    <p:extLst>
      <p:ext uri="{BB962C8B-B14F-4D97-AF65-F5344CB8AC3E}">
        <p14:creationId xmlns:p14="http://schemas.microsoft.com/office/powerpoint/2010/main" val="1950890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3E9D9E-3FC9-44A5-BAE2-FD968C551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2148110"/>
            <a:ext cx="8911687" cy="1280890"/>
          </a:xfrm>
        </p:spPr>
        <p:txBody>
          <a:bodyPr/>
          <a:lstStyle/>
          <a:p>
            <a:pPr algn="ctr"/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Paldies par uzmanību!</a:t>
            </a:r>
          </a:p>
        </p:txBody>
      </p:sp>
    </p:spTree>
    <p:extLst>
      <p:ext uri="{BB962C8B-B14F-4D97-AF65-F5344CB8AC3E}">
        <p14:creationId xmlns:p14="http://schemas.microsoft.com/office/powerpoint/2010/main" val="3205550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6B1C47-F86A-4C2D-A396-737E2C0EB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712" y="479848"/>
            <a:ext cx="8911687" cy="1280890"/>
          </a:xfrm>
        </p:spPr>
        <p:txBody>
          <a:bodyPr/>
          <a:lstStyle/>
          <a:p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Tēma: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Koki un krūmi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B032CD6-9A76-4417-B0B6-03CE22336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8999" y="1760738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Ziņa bērnam: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Daži koki un krūmi ir zaļi visu laiku, citi sazaļo siltumā. </a:t>
            </a:r>
          </a:p>
          <a:p>
            <a:pPr marL="0" indent="0">
              <a:buNone/>
            </a:pP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Sasniedzamais rezultāts: 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Ar maņu palīdzību novēro un izzina tuvākajā apkārtnē augošos kokus un krūmus, nosauc novēroto</a:t>
            </a:r>
            <a:r>
              <a:rPr lang="lv-LV" sz="2400" dirty="0"/>
              <a:t>.</a:t>
            </a:r>
          </a:p>
          <a:p>
            <a:pPr marL="0" indent="0">
              <a:buNone/>
            </a:pP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1751385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F330F6-3AC0-44C5-A086-CAA55E642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500336"/>
            <a:ext cx="8911687" cy="1280890"/>
          </a:xfrm>
        </p:spPr>
        <p:txBody>
          <a:bodyPr/>
          <a:lstStyle/>
          <a:p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Valodu mācību joma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51CD17A-5B38-44F1-818D-FB9B18E90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0156" y="1675946"/>
            <a:ext cx="10096124" cy="4681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000" b="1" dirty="0">
                <a:latin typeface="Arial" panose="020B0604020202020204" pitchFamily="34" charset="0"/>
                <a:cs typeface="Arial" panose="020B0604020202020204" pitchFamily="34" charset="0"/>
              </a:rPr>
              <a:t>Sasniedzamais rezultāts: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 Klausās latviešu valodas vārdu skanējumā un reaģē uz atsevišķiem izteikumiem. Sarunā pasaka un atkārto dažus biežāk dzirdētus vārdus.</a:t>
            </a:r>
          </a:p>
          <a:p>
            <a:pPr marL="0" indent="0">
              <a:buNone/>
            </a:pPr>
            <a:endParaRPr lang="lv-LV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Aktivizēt vārdu krājumā koku un krūmu nosaukumus : </a:t>
            </a:r>
          </a:p>
          <a:p>
            <a:r>
              <a:rPr lang="lv-LV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Krūmi - </a:t>
            </a:r>
            <a:r>
              <a:rPr lang="lv-LV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ceriņi, ieva, jasmīns.</a:t>
            </a:r>
            <a:endParaRPr lang="lv-LV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lv-LV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Koki - </a:t>
            </a:r>
            <a:r>
              <a:rPr lang="lv-LV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bērzs, ozols, liepa.</a:t>
            </a:r>
            <a:endParaRPr lang="lv-LV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lv-LV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Kas kopīgs un kas atšķirīgs:</a:t>
            </a:r>
            <a:r>
              <a:rPr lang="lv-LV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stumbrs, zari, sakne, lapas. </a:t>
            </a:r>
            <a:endParaRPr lang="lv-LV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lv-LV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Parādīt un nosaukt kokus un krūmus pastaigu laikā, vai skatoties pa logu, vai arī pētot attēlus.</a:t>
            </a:r>
          </a:p>
          <a:p>
            <a:r>
              <a:rPr lang="lv-LV" sz="20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Pasaka par kokiem</a:t>
            </a:r>
            <a:r>
              <a:rPr lang="lv-LV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ru-RU" sz="20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http://logopedi.lv/faili/faili/2016/koki.pasaka.pdf</a:t>
            </a:r>
            <a:r>
              <a:rPr lang="lv-LV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06868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0A0BBF-C89B-47D0-80D0-45C240087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912" y="455434"/>
            <a:ext cx="8911687" cy="1280890"/>
          </a:xfrm>
        </p:spPr>
        <p:txBody>
          <a:bodyPr>
            <a:normAutofit/>
          </a:bodyPr>
          <a:lstStyle/>
          <a:p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Sociālā un pilsoniskā joma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1DA1484-D96D-4D95-ACAB-7D6CD6BD6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912" y="1540188"/>
            <a:ext cx="9134478" cy="4693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000" b="1" dirty="0">
                <a:latin typeface="Arial" panose="020B0604020202020204" pitchFamily="34" charset="0"/>
                <a:cs typeface="Arial" panose="020B0604020202020204" pitchFamily="34" charset="0"/>
              </a:rPr>
              <a:t>Sasniedzamais rezultāts: 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Izrāda vēlmi veikt kādu darbību kopā ar citiem.</a:t>
            </a:r>
          </a:p>
          <a:p>
            <a:pPr marL="0" indent="0">
              <a:buNone/>
            </a:pP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Mācās ievērot vienotus, vienkāršus kārtības un drošības noteikumus.</a:t>
            </a:r>
          </a:p>
          <a:p>
            <a:pPr marL="0" indent="0">
              <a:buNone/>
            </a:pP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Rosināt atrast priekšmetus pēc pieaugušā lūguma, pazīt tos attēlā.</a:t>
            </a:r>
          </a:p>
          <a:p>
            <a:pPr marL="0" indent="0">
              <a:buNone/>
            </a:pPr>
            <a:endParaRPr lang="lv-LV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Lomu spēle – “Kas dzīvo mūsu krūmā/kokā?”</a:t>
            </a:r>
          </a:p>
          <a:p>
            <a:pPr marL="0" indent="0">
              <a:buNone/>
            </a:pP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*Uzzīmēt vai aplūkot gatavu koka/krūma attēlu un izrunā ar bērnu kas tur varētu dzīvot un atdarina to dzīvnieku/kukaiņu/putnu kustības un skaņas. </a:t>
            </a:r>
          </a:p>
          <a:p>
            <a:pPr marL="0" indent="0">
              <a:buNone/>
            </a:pP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“ Kas var dzīvot mūsu kokā? Vai putniņš var tur dzīvot? Jā! Vicinām rokas kā spārnus un sakām “Čiv-čiv-čiv!””…</a:t>
            </a:r>
          </a:p>
          <a:p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Veicināt  pozitīvas attieksmes veidošanos pret dabu ( skaidrot bērniem ka pret kokiem un krūmiem ir jāizturas saudzīgi).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49871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0F98B5-AA05-4988-A03F-67D10A944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640" y="248575"/>
            <a:ext cx="8956720" cy="1398972"/>
          </a:xfrm>
        </p:spPr>
        <p:txBody>
          <a:bodyPr>
            <a:normAutofit/>
          </a:bodyPr>
          <a:lstStyle/>
          <a:p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Kultūras izpratnes un pašizpausmes</a:t>
            </a:r>
            <a:b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mākslā joma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D40E77F-3B1B-4EC1-856D-BB83A4D0A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5635" y="1647547"/>
            <a:ext cx="9063252" cy="4086122"/>
          </a:xfrm>
        </p:spPr>
        <p:txBody>
          <a:bodyPr/>
          <a:lstStyle/>
          <a:p>
            <a:pPr marL="0" indent="0">
              <a:buNone/>
            </a:pPr>
            <a:r>
              <a:rPr lang="lv-LV" sz="2000" b="1" dirty="0">
                <a:latin typeface="Arial" panose="020B0604020202020204" pitchFamily="34" charset="0"/>
                <a:cs typeface="Arial" panose="020B0604020202020204" pitchFamily="34" charset="0"/>
              </a:rPr>
              <a:t>Sasniedzamais rezultāts: 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Izmanto dažādas līnijas, laukumus, formas un krāsas radošajā darbā.</a:t>
            </a:r>
          </a:p>
          <a:p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Darboties ar guašas krāsām -  zīmēt lapas uz krūma vai koka ar  nospiedumu veidošanas (ar otiņas, pirkstu, vates kociņu, utt.) palīdzību.</a:t>
            </a:r>
          </a:p>
          <a:p>
            <a:endParaRPr lang="lv-LV" dirty="0"/>
          </a:p>
          <a:p>
            <a:endParaRPr lang="lv-LV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072632A-5B3A-47D4-947D-4FDA371F84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803" y="3213716"/>
            <a:ext cx="4746595" cy="35599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FFF1FE2-0D24-44A7-8119-6FB976B549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5104" y="3658709"/>
            <a:ext cx="3559946" cy="266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998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20CB6F-6310-4745-B38B-EAF538B92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589" y="544211"/>
            <a:ext cx="8911687" cy="1280890"/>
          </a:xfrm>
        </p:spPr>
        <p:txBody>
          <a:bodyPr/>
          <a:lstStyle/>
          <a:p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Dabaszinātņu joma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8ED3D7A-68E7-4808-8492-15DCEEB7E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589" y="1825101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lv-LV" sz="2000" b="1" dirty="0">
                <a:latin typeface="Arial" panose="020B0604020202020204" pitchFamily="34" charset="0"/>
                <a:cs typeface="Arial" panose="020B0604020202020204" pitchFamily="34" charset="0"/>
              </a:rPr>
              <a:t>Sasniedzamais rezultāts: 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Izraisīt interesi par kokiem un krūmiem. Vingrināt kopā ar pieaugušo vērot un nosaukt kokus un krūmus, atsevišķas to daļas un spilgtākās pazīmes.</a:t>
            </a:r>
          </a:p>
          <a:p>
            <a:pPr marL="0" indent="0">
              <a:buNone/>
            </a:pPr>
            <a:endParaRPr lang="lv-LV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Attēlu apskate. Salīdzināt kas ir kopīgs starp kokiem un kūmiem.</a:t>
            </a:r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DB9200C-FCD0-4ECA-9230-3655FCED27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984" y="3713912"/>
            <a:ext cx="2200606" cy="30432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1BDB91E-26B3-4321-A03B-07570E340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09" y="3630338"/>
            <a:ext cx="4242093" cy="312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19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95E7F7-EE37-44D2-B4F7-FF1B2D8AA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125" y="550416"/>
            <a:ext cx="9844488" cy="1354584"/>
          </a:xfrm>
        </p:spPr>
        <p:txBody>
          <a:bodyPr/>
          <a:lstStyle/>
          <a:p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Matemātikas</a:t>
            </a:r>
            <a:r>
              <a:rPr lang="lv-LV" dirty="0"/>
              <a:t>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joma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A3ED5AF-F405-4919-B271-C17FFF20D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064" y="1474433"/>
            <a:ext cx="6164998" cy="48357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000" b="1" dirty="0">
                <a:latin typeface="Arial" panose="020B0604020202020204" pitchFamily="34" charset="0"/>
                <a:cs typeface="Arial" panose="020B0604020202020204" pitchFamily="34" charset="0"/>
              </a:rPr>
              <a:t>Sasniedzamais rezultāts: 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Savietot priekšmetus attiecībā viens pret vienu. Mudināt grupēt priekšmetus atbilstoši formai un krāsai. Skaitīt priekšmetus trīs apjomā.</a:t>
            </a:r>
          </a:p>
          <a:p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Apkārtējā vidē saskata pēc daudzuma atšķirīgas vai vienādas priekšmetu kopas.</a:t>
            </a:r>
          </a:p>
          <a:p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Savieto priekšmetus attiecībā viens pret vienu. Pie triju krūmu vai koku attēliem pievienot atbilstošos krūmu vai koku lapu attēlus.</a:t>
            </a:r>
          </a:p>
          <a:p>
            <a:pPr lvl="0">
              <a:buClr>
                <a:srgbClr val="A53010"/>
              </a:buClr>
            </a:pPr>
            <a:r>
              <a:rPr lang="ru-RU" sz="20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https://www.facebook.com/groups/852134644904244/permalink/2649128675204823/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lv-LV" sz="20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8194D71-4479-4D96-87A4-42D345306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062" y="1227708"/>
            <a:ext cx="4107713" cy="372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99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4F6AC3-FBB7-4D73-9B0E-F28E97E33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0567" y="535333"/>
            <a:ext cx="8911687" cy="1280890"/>
          </a:xfrm>
        </p:spPr>
        <p:txBody>
          <a:bodyPr/>
          <a:lstStyle/>
          <a:p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Tehnoloģiju joma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0E5AD07-CACD-4E70-BA00-7F05C6FA2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559" y="1580225"/>
            <a:ext cx="5912527" cy="3551316"/>
          </a:xfrm>
        </p:spPr>
        <p:txBody>
          <a:bodyPr/>
          <a:lstStyle/>
          <a:p>
            <a:pPr marL="0" indent="0">
              <a:buNone/>
            </a:pPr>
            <a:r>
              <a:rPr lang="lv-LV" sz="2000" b="1" dirty="0">
                <a:latin typeface="Arial" panose="020B0604020202020204" pitchFamily="34" charset="0"/>
                <a:cs typeface="Arial" panose="020B0604020202020204" pitchFamily="34" charset="0"/>
              </a:rPr>
              <a:t>Sasniedzamais rezultāts: 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Apgūst dažādus darba paņēmienus un drošības noteikumus savas ieceres īstenošanai no papīra un tekstilmateriāliem: pielīmē papīru pie pamatnes.</a:t>
            </a:r>
          </a:p>
          <a:p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Krūma vai koka aplicēšana.</a:t>
            </a:r>
          </a:p>
          <a:p>
            <a:r>
              <a:rPr lang="ru-RU" sz="20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https://www.facebook.com/658700594543497/photos/pcb.858079071272314/858077464605808/?type=3&amp;theater&amp;ifg=1</a:t>
            </a:r>
            <a:endParaRPr lang="lv-LV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lv-LV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30D3F29-3B5B-4A13-A8C4-C2EE17727E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47571" y="3710035"/>
            <a:ext cx="3551315" cy="266348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7F3E73D-ED50-4CDA-8E21-76D9295E40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79834" y="588433"/>
            <a:ext cx="3764132" cy="282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71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D8E369-94BD-4DB9-835C-8308FBD4F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611" y="490946"/>
            <a:ext cx="8734778" cy="1044892"/>
          </a:xfrm>
        </p:spPr>
        <p:txBody>
          <a:bodyPr>
            <a:normAutofit/>
          </a:bodyPr>
          <a:lstStyle/>
          <a:p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Veselības un fiziskās aktivitātes joma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18CBFAF-FFAF-4A10-A167-05D362A8F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8611" y="1885025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000" b="1" dirty="0">
                <a:latin typeface="Arial" panose="020B0604020202020204" pitchFamily="34" charset="0"/>
                <a:cs typeface="Arial" panose="020B0604020202020204" pitchFamily="34" charset="0"/>
              </a:rPr>
              <a:t>Sasniedzamais rezultāts: 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Pārvietojas vidē sev pieņemamā veidā, izmantojot vides un pieaugušā piedāvātās iespējas: soļo, skrien, rāpo, lien, veļas, lec, mācās noturēt līdzsvaru. Veic ar personīgo higiēnu saistītas darbības pieaugušo uzraudzībā.</a:t>
            </a:r>
          </a:p>
          <a:p>
            <a:pPr marL="0" indent="0">
              <a:buNone/>
            </a:pPr>
            <a:endParaRPr lang="lv-LV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https://www.facebook.com/groups/1300280263410607/permalink/2403715366400419/</a:t>
            </a:r>
            <a:endParaRPr lang="lv-LV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6148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166</TotalTime>
  <Words>537</Words>
  <Application>Microsoft Office PowerPoint</Application>
  <PresentationFormat>Widescreen</PresentationFormat>
  <Paragraphs>63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Century Gothic</vt:lpstr>
      <vt:lpstr>ProximaNova</vt:lpstr>
      <vt:lpstr>Times New Roman</vt:lpstr>
      <vt:lpstr>Wingdings 3</vt:lpstr>
      <vt:lpstr>Легкий дым</vt:lpstr>
      <vt:lpstr>Acrobat Document</vt:lpstr>
      <vt:lpstr>Daugavpils pilsētas 1. pirmsskolas izglītības iestade</vt:lpstr>
      <vt:lpstr>Tēma: Koki un krūmi </vt:lpstr>
      <vt:lpstr>Valodu mācību joma</vt:lpstr>
      <vt:lpstr>Sociālā un pilsoniskā joma</vt:lpstr>
      <vt:lpstr>Kultūras izpratnes un pašizpausmes mākslā joma</vt:lpstr>
      <vt:lpstr>Dabaszinātņu joma</vt:lpstr>
      <vt:lpstr>Matemātikas joma</vt:lpstr>
      <vt:lpstr>Tehnoloģiju joma</vt:lpstr>
      <vt:lpstr>Veselības un fiziskās aktivitātes joma</vt:lpstr>
      <vt:lpstr>Papildus materiāls</vt:lpstr>
      <vt:lpstr>Papildus materiāls</vt:lpstr>
      <vt:lpstr>Papildus materiāls</vt:lpstr>
      <vt:lpstr>Papildus materiāls</vt:lpstr>
      <vt:lpstr>Paldies par uzmanību!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Darba atskaite par 03.20.</dc:title>
  <dc:creator>User</dc:creator>
  <cp:lastModifiedBy>Пользователь Windows</cp:lastModifiedBy>
  <cp:revision>15</cp:revision>
  <dcterms:created xsi:type="dcterms:W3CDTF">2020-04-16T18:53:00Z</dcterms:created>
  <dcterms:modified xsi:type="dcterms:W3CDTF">2020-04-26T20:42:41Z</dcterms:modified>
</cp:coreProperties>
</file>