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4" r:id="rId1"/>
  </p:sldMasterIdLst>
  <p:sldIdLst>
    <p:sldId id="256" r:id="rId2"/>
    <p:sldId id="257" r:id="rId3"/>
    <p:sldId id="258" r:id="rId4"/>
    <p:sldId id="259" r:id="rId5"/>
    <p:sldId id="260" r:id="rId6"/>
    <p:sldId id="261" r:id="rId7"/>
    <p:sldId id="262" r:id="rId8"/>
    <p:sldId id="263" r:id="rId9"/>
    <p:sldId id="264" r:id="rId10"/>
    <p:sldId id="265" r:id="rId11"/>
    <p:sldId id="276" r:id="rId12"/>
    <p:sldId id="266" r:id="rId13"/>
    <p:sldId id="267" r:id="rId14"/>
    <p:sldId id="268" r:id="rId15"/>
    <p:sldId id="269" r:id="rId16"/>
    <p:sldId id="270" r:id="rId17"/>
    <p:sldId id="271" r:id="rId18"/>
    <p:sldId id="272" r:id="rId19"/>
    <p:sldId id="273" r:id="rId20"/>
    <p:sldId id="274" r:id="rId21"/>
    <p:sldId id="275" r:id="rId22"/>
    <p:sldId id="277"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4995" autoAdjust="0"/>
    <p:restoredTop sz="94660"/>
  </p:normalViewPr>
  <p:slideViewPr>
    <p:cSldViewPr snapToGrid="0">
      <p:cViewPr varScale="1">
        <p:scale>
          <a:sx n="116" d="100"/>
          <a:sy n="116" d="100"/>
        </p:scale>
        <p:origin x="-390" y="-114"/>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ru-RU"/>
              <a:t>Образец заголовка</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FD1D3F2A-682A-40BE-A627-919E624B95D7}" type="datetimeFigureOut">
              <a:rPr lang="lv-LV" smtClean="0"/>
              <a:pPr/>
              <a:t>11.05.2020</a:t>
            </a:fld>
            <a:endParaRPr lang="lv-LV"/>
          </a:p>
        </p:txBody>
      </p:sp>
      <p:sp>
        <p:nvSpPr>
          <p:cNvPr id="5" name="Footer Placeholder 4"/>
          <p:cNvSpPr>
            <a:spLocks noGrp="1"/>
          </p:cNvSpPr>
          <p:nvPr>
            <p:ph type="ftr" sz="quarter" idx="11"/>
          </p:nvPr>
        </p:nvSpPr>
        <p:spPr/>
        <p:txBody>
          <a:bodyPr/>
          <a:lstStyle/>
          <a:p>
            <a:endParaRPr lang="lv-LV"/>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22630973-1DEF-43F5-8D11-5151C0308078}" type="slidenum">
              <a:rPr lang="lv-LV" smtClean="0"/>
              <a:pPr/>
              <a:t>‹#›</a:t>
            </a:fld>
            <a:endParaRPr lang="lv-LV"/>
          </a:p>
        </p:txBody>
      </p:sp>
    </p:spTree>
    <p:extLst>
      <p:ext uri="{BB962C8B-B14F-4D97-AF65-F5344CB8AC3E}">
        <p14:creationId xmlns:p14="http://schemas.microsoft.com/office/powerpoint/2010/main" xmlns="" val="23927234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ru-RU"/>
              <a:t>Образец заголовка</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FD1D3F2A-682A-40BE-A627-919E624B95D7}" type="datetimeFigureOut">
              <a:rPr lang="lv-LV" smtClean="0"/>
              <a:pPr/>
              <a:t>11.05.2020</a:t>
            </a:fld>
            <a:endParaRPr lang="lv-LV"/>
          </a:p>
        </p:txBody>
      </p:sp>
      <p:sp>
        <p:nvSpPr>
          <p:cNvPr id="5" name="Footer Placeholder 4"/>
          <p:cNvSpPr>
            <a:spLocks noGrp="1"/>
          </p:cNvSpPr>
          <p:nvPr>
            <p:ph type="ftr" sz="quarter" idx="11"/>
          </p:nvPr>
        </p:nvSpPr>
        <p:spPr/>
        <p:txBody>
          <a:bodyPr/>
          <a:lstStyle/>
          <a:p>
            <a:endParaRPr lang="lv-LV"/>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22630973-1DEF-43F5-8D11-5151C0308078}" type="slidenum">
              <a:rPr lang="lv-LV" smtClean="0"/>
              <a:pPr/>
              <a:t>‹#›</a:t>
            </a:fld>
            <a:endParaRPr lang="lv-LV"/>
          </a:p>
        </p:txBody>
      </p:sp>
    </p:spTree>
    <p:extLst>
      <p:ext uri="{BB962C8B-B14F-4D97-AF65-F5344CB8AC3E}">
        <p14:creationId xmlns:p14="http://schemas.microsoft.com/office/powerpoint/2010/main" xmlns="" val="5318764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a:t>Образец заголовка</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FD1D3F2A-682A-40BE-A627-919E624B95D7}" type="datetimeFigureOut">
              <a:rPr lang="lv-LV" smtClean="0"/>
              <a:pPr/>
              <a:t>11.05.2020</a:t>
            </a:fld>
            <a:endParaRPr lang="lv-LV"/>
          </a:p>
        </p:txBody>
      </p:sp>
      <p:sp>
        <p:nvSpPr>
          <p:cNvPr id="5" name="Footer Placeholder 4"/>
          <p:cNvSpPr>
            <a:spLocks noGrp="1"/>
          </p:cNvSpPr>
          <p:nvPr>
            <p:ph type="ftr" sz="quarter" idx="11"/>
          </p:nvPr>
        </p:nvSpPr>
        <p:spPr/>
        <p:txBody>
          <a:bodyPr/>
          <a:lstStyle/>
          <a:p>
            <a:endParaRPr lang="lv-LV"/>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22630973-1DEF-43F5-8D11-5151C0308078}" type="slidenum">
              <a:rPr lang="lv-LV" smtClean="0"/>
              <a:pPr/>
              <a:t>‹#›</a:t>
            </a:fld>
            <a:endParaRPr lang="lv-LV"/>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xmlns="" val="21109920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ru-RU"/>
              <a:t>Образец заголовка</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a:t>Образец текста</a:t>
            </a:r>
          </a:p>
        </p:txBody>
      </p:sp>
      <p:sp>
        <p:nvSpPr>
          <p:cNvPr id="5" name="Date Placeholder 4"/>
          <p:cNvSpPr>
            <a:spLocks noGrp="1"/>
          </p:cNvSpPr>
          <p:nvPr>
            <p:ph type="dt" sz="half" idx="10"/>
          </p:nvPr>
        </p:nvSpPr>
        <p:spPr/>
        <p:txBody>
          <a:bodyPr/>
          <a:lstStyle/>
          <a:p>
            <a:fld id="{FD1D3F2A-682A-40BE-A627-919E624B95D7}" type="datetimeFigureOut">
              <a:rPr lang="lv-LV" smtClean="0"/>
              <a:pPr/>
              <a:t>11.05.2020</a:t>
            </a:fld>
            <a:endParaRPr lang="lv-LV"/>
          </a:p>
        </p:txBody>
      </p:sp>
      <p:sp>
        <p:nvSpPr>
          <p:cNvPr id="6" name="Footer Placeholder 5"/>
          <p:cNvSpPr>
            <a:spLocks noGrp="1"/>
          </p:cNvSpPr>
          <p:nvPr>
            <p:ph type="ftr" sz="quarter" idx="11"/>
          </p:nvPr>
        </p:nvSpPr>
        <p:spPr/>
        <p:txBody>
          <a:bodyPr/>
          <a:lstStyle/>
          <a:p>
            <a:endParaRPr lang="lv-LV"/>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22630973-1DEF-43F5-8D11-5151C0308078}" type="slidenum">
              <a:rPr lang="lv-LV" smtClean="0"/>
              <a:pPr/>
              <a:t>‹#›</a:t>
            </a:fld>
            <a:endParaRPr lang="lv-LV"/>
          </a:p>
        </p:txBody>
      </p:sp>
    </p:spTree>
    <p:extLst>
      <p:ext uri="{BB962C8B-B14F-4D97-AF65-F5344CB8AC3E}">
        <p14:creationId xmlns:p14="http://schemas.microsoft.com/office/powerpoint/2010/main" xmlns="" val="2161821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a:t>Образец текста</a:t>
            </a:r>
          </a:p>
        </p:txBody>
      </p:sp>
      <p:sp>
        <p:nvSpPr>
          <p:cNvPr id="5" name="Date Placeholder 4"/>
          <p:cNvSpPr>
            <a:spLocks noGrp="1"/>
          </p:cNvSpPr>
          <p:nvPr>
            <p:ph type="dt" sz="half" idx="10"/>
          </p:nvPr>
        </p:nvSpPr>
        <p:spPr/>
        <p:txBody>
          <a:bodyPr/>
          <a:lstStyle/>
          <a:p>
            <a:fld id="{FD1D3F2A-682A-40BE-A627-919E624B95D7}" type="datetimeFigureOut">
              <a:rPr lang="lv-LV" smtClean="0"/>
              <a:pPr/>
              <a:t>11.05.2020</a:t>
            </a:fld>
            <a:endParaRPr lang="lv-LV"/>
          </a:p>
        </p:txBody>
      </p:sp>
      <p:sp>
        <p:nvSpPr>
          <p:cNvPr id="6" name="Footer Placeholder 5"/>
          <p:cNvSpPr>
            <a:spLocks noGrp="1"/>
          </p:cNvSpPr>
          <p:nvPr>
            <p:ph type="ftr" sz="quarter" idx="11"/>
          </p:nvPr>
        </p:nvSpPr>
        <p:spPr/>
        <p:txBody>
          <a:bodyPr/>
          <a:lstStyle/>
          <a:p>
            <a:endParaRPr lang="lv-LV"/>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22630973-1DEF-43F5-8D11-5151C0308078}" type="slidenum">
              <a:rPr lang="lv-LV" smtClean="0"/>
              <a:pPr/>
              <a:t>‹#›</a:t>
            </a:fld>
            <a:endParaRPr lang="lv-LV"/>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xmlns="" val="15647089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ru-RU"/>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a:t>Образец текста</a:t>
            </a:r>
          </a:p>
        </p:txBody>
      </p:sp>
      <p:sp>
        <p:nvSpPr>
          <p:cNvPr id="5" name="Date Placeholder 4"/>
          <p:cNvSpPr>
            <a:spLocks noGrp="1"/>
          </p:cNvSpPr>
          <p:nvPr>
            <p:ph type="dt" sz="half" idx="10"/>
          </p:nvPr>
        </p:nvSpPr>
        <p:spPr/>
        <p:txBody>
          <a:bodyPr/>
          <a:lstStyle/>
          <a:p>
            <a:fld id="{FD1D3F2A-682A-40BE-A627-919E624B95D7}" type="datetimeFigureOut">
              <a:rPr lang="lv-LV" smtClean="0"/>
              <a:pPr/>
              <a:t>11.05.2020</a:t>
            </a:fld>
            <a:endParaRPr lang="lv-LV"/>
          </a:p>
        </p:txBody>
      </p:sp>
      <p:sp>
        <p:nvSpPr>
          <p:cNvPr id="6" name="Footer Placeholder 5"/>
          <p:cNvSpPr>
            <a:spLocks noGrp="1"/>
          </p:cNvSpPr>
          <p:nvPr>
            <p:ph type="ftr" sz="quarter" idx="11"/>
          </p:nvPr>
        </p:nvSpPr>
        <p:spPr/>
        <p:txBody>
          <a:bodyPr/>
          <a:lstStyle/>
          <a:p>
            <a:endParaRPr lang="lv-LV"/>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22630973-1DEF-43F5-8D11-5151C0308078}" type="slidenum">
              <a:rPr lang="lv-LV" smtClean="0"/>
              <a:pPr/>
              <a:t>‹#›</a:t>
            </a:fld>
            <a:endParaRPr lang="lv-LV"/>
          </a:p>
        </p:txBody>
      </p:sp>
    </p:spTree>
    <p:extLst>
      <p:ext uri="{BB962C8B-B14F-4D97-AF65-F5344CB8AC3E}">
        <p14:creationId xmlns:p14="http://schemas.microsoft.com/office/powerpoint/2010/main" xmlns="" val="31096240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FD1D3F2A-682A-40BE-A627-919E624B95D7}" type="datetimeFigureOut">
              <a:rPr lang="lv-LV" smtClean="0"/>
              <a:pPr/>
              <a:t>11.05.2020</a:t>
            </a:fld>
            <a:endParaRPr lang="lv-LV"/>
          </a:p>
        </p:txBody>
      </p:sp>
      <p:sp>
        <p:nvSpPr>
          <p:cNvPr id="5" name="Footer Placeholder 4"/>
          <p:cNvSpPr>
            <a:spLocks noGrp="1"/>
          </p:cNvSpPr>
          <p:nvPr>
            <p:ph type="ftr" sz="quarter" idx="11"/>
          </p:nvPr>
        </p:nvSpPr>
        <p:spPr/>
        <p:txBody>
          <a:bodyPr/>
          <a:lstStyle/>
          <a:p>
            <a:endParaRPr lang="lv-LV"/>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22630973-1DEF-43F5-8D11-5151C0308078}" type="slidenum">
              <a:rPr lang="lv-LV" smtClean="0"/>
              <a:pPr/>
              <a:t>‹#›</a:t>
            </a:fld>
            <a:endParaRPr lang="lv-LV"/>
          </a:p>
        </p:txBody>
      </p:sp>
    </p:spTree>
    <p:extLst>
      <p:ext uri="{BB962C8B-B14F-4D97-AF65-F5344CB8AC3E}">
        <p14:creationId xmlns:p14="http://schemas.microsoft.com/office/powerpoint/2010/main" xmlns="" val="18360253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ru-RU"/>
              <a:t>Образец заголовка</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FD1D3F2A-682A-40BE-A627-919E624B95D7}" type="datetimeFigureOut">
              <a:rPr lang="lv-LV" smtClean="0"/>
              <a:pPr/>
              <a:t>11.05.2020</a:t>
            </a:fld>
            <a:endParaRPr lang="lv-LV"/>
          </a:p>
        </p:txBody>
      </p:sp>
      <p:sp>
        <p:nvSpPr>
          <p:cNvPr id="5" name="Footer Placeholder 4"/>
          <p:cNvSpPr>
            <a:spLocks noGrp="1"/>
          </p:cNvSpPr>
          <p:nvPr>
            <p:ph type="ftr" sz="quarter" idx="11"/>
          </p:nvPr>
        </p:nvSpPr>
        <p:spPr/>
        <p:txBody>
          <a:bodyPr/>
          <a:lstStyle/>
          <a:p>
            <a:endParaRPr lang="lv-LV"/>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22630973-1DEF-43F5-8D11-5151C0308078}" type="slidenum">
              <a:rPr lang="lv-LV" smtClean="0"/>
              <a:pPr/>
              <a:t>‹#›</a:t>
            </a:fld>
            <a:endParaRPr lang="lv-LV"/>
          </a:p>
        </p:txBody>
      </p:sp>
    </p:spTree>
    <p:extLst>
      <p:ext uri="{BB962C8B-B14F-4D97-AF65-F5344CB8AC3E}">
        <p14:creationId xmlns:p14="http://schemas.microsoft.com/office/powerpoint/2010/main" xmlns="" val="21988027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ru-RU"/>
              <a:t>Образец заголовка</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FD1D3F2A-682A-40BE-A627-919E624B95D7}" type="datetimeFigureOut">
              <a:rPr lang="lv-LV" smtClean="0"/>
              <a:pPr/>
              <a:t>11.05.2020</a:t>
            </a:fld>
            <a:endParaRPr lang="lv-LV"/>
          </a:p>
        </p:txBody>
      </p:sp>
      <p:sp>
        <p:nvSpPr>
          <p:cNvPr id="5" name="Footer Placeholder 4"/>
          <p:cNvSpPr>
            <a:spLocks noGrp="1"/>
          </p:cNvSpPr>
          <p:nvPr>
            <p:ph type="ftr" sz="quarter" idx="11"/>
          </p:nvPr>
        </p:nvSpPr>
        <p:spPr/>
        <p:txBody>
          <a:bodyPr/>
          <a:lstStyle/>
          <a:p>
            <a:endParaRPr lang="lv-LV"/>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22630973-1DEF-43F5-8D11-5151C0308078}" type="slidenum">
              <a:rPr lang="lv-LV" smtClean="0"/>
              <a:pPr/>
              <a:t>‹#›</a:t>
            </a:fld>
            <a:endParaRPr lang="lv-LV"/>
          </a:p>
        </p:txBody>
      </p:sp>
    </p:spTree>
    <p:extLst>
      <p:ext uri="{BB962C8B-B14F-4D97-AF65-F5344CB8AC3E}">
        <p14:creationId xmlns:p14="http://schemas.microsoft.com/office/powerpoint/2010/main" xmlns="" val="825054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ru-RU"/>
              <a:t>Образец заголовка</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FD1D3F2A-682A-40BE-A627-919E624B95D7}" type="datetimeFigureOut">
              <a:rPr lang="lv-LV" smtClean="0"/>
              <a:pPr/>
              <a:t>11.05.2020</a:t>
            </a:fld>
            <a:endParaRPr lang="lv-LV"/>
          </a:p>
        </p:txBody>
      </p:sp>
      <p:sp>
        <p:nvSpPr>
          <p:cNvPr id="5" name="Footer Placeholder 4"/>
          <p:cNvSpPr>
            <a:spLocks noGrp="1"/>
          </p:cNvSpPr>
          <p:nvPr>
            <p:ph type="ftr" sz="quarter" idx="11"/>
          </p:nvPr>
        </p:nvSpPr>
        <p:spPr/>
        <p:txBody>
          <a:bodyPr/>
          <a:lstStyle/>
          <a:p>
            <a:endParaRPr lang="lv-LV"/>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22630973-1DEF-43F5-8D11-5151C0308078}" type="slidenum">
              <a:rPr lang="lv-LV" smtClean="0"/>
              <a:pPr/>
              <a:t>‹#›</a:t>
            </a:fld>
            <a:endParaRPr lang="lv-LV"/>
          </a:p>
        </p:txBody>
      </p:sp>
    </p:spTree>
    <p:extLst>
      <p:ext uri="{BB962C8B-B14F-4D97-AF65-F5344CB8AC3E}">
        <p14:creationId xmlns:p14="http://schemas.microsoft.com/office/powerpoint/2010/main" xmlns="" val="39523632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FD1D3F2A-682A-40BE-A627-919E624B95D7}" type="datetimeFigureOut">
              <a:rPr lang="lv-LV" smtClean="0"/>
              <a:pPr/>
              <a:t>11.05.2020</a:t>
            </a:fld>
            <a:endParaRPr lang="lv-LV"/>
          </a:p>
        </p:txBody>
      </p:sp>
      <p:sp>
        <p:nvSpPr>
          <p:cNvPr id="6" name="Footer Placeholder 5"/>
          <p:cNvSpPr>
            <a:spLocks noGrp="1"/>
          </p:cNvSpPr>
          <p:nvPr>
            <p:ph type="ftr" sz="quarter" idx="11"/>
          </p:nvPr>
        </p:nvSpPr>
        <p:spPr/>
        <p:txBody>
          <a:bodyPr/>
          <a:lstStyle/>
          <a:p>
            <a:endParaRPr lang="lv-LV"/>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22630973-1DEF-43F5-8D11-5151C0308078}" type="slidenum">
              <a:rPr lang="lv-LV" smtClean="0"/>
              <a:pPr/>
              <a:t>‹#›</a:t>
            </a:fld>
            <a:endParaRPr lang="lv-LV"/>
          </a:p>
        </p:txBody>
      </p:sp>
    </p:spTree>
    <p:extLst>
      <p:ext uri="{BB962C8B-B14F-4D97-AF65-F5344CB8AC3E}">
        <p14:creationId xmlns:p14="http://schemas.microsoft.com/office/powerpoint/2010/main" xmlns="" val="35752266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u-RU"/>
              <a:t>Образец заголовка</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FD1D3F2A-682A-40BE-A627-919E624B95D7}" type="datetimeFigureOut">
              <a:rPr lang="lv-LV" smtClean="0"/>
              <a:pPr/>
              <a:t>11.05.2020</a:t>
            </a:fld>
            <a:endParaRPr lang="lv-LV"/>
          </a:p>
        </p:txBody>
      </p:sp>
      <p:sp>
        <p:nvSpPr>
          <p:cNvPr id="8" name="Footer Placeholder 7"/>
          <p:cNvSpPr>
            <a:spLocks noGrp="1"/>
          </p:cNvSpPr>
          <p:nvPr>
            <p:ph type="ftr" sz="quarter" idx="11"/>
          </p:nvPr>
        </p:nvSpPr>
        <p:spPr/>
        <p:txBody>
          <a:bodyPr/>
          <a:lstStyle/>
          <a:p>
            <a:endParaRPr lang="lv-LV"/>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22630973-1DEF-43F5-8D11-5151C0308078}" type="slidenum">
              <a:rPr lang="lv-LV" smtClean="0"/>
              <a:pPr/>
              <a:t>‹#›</a:t>
            </a:fld>
            <a:endParaRPr lang="lv-LV"/>
          </a:p>
        </p:txBody>
      </p:sp>
    </p:spTree>
    <p:extLst>
      <p:ext uri="{BB962C8B-B14F-4D97-AF65-F5344CB8AC3E}">
        <p14:creationId xmlns:p14="http://schemas.microsoft.com/office/powerpoint/2010/main" xmlns="" val="15153919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FD1D3F2A-682A-40BE-A627-919E624B95D7}" type="datetimeFigureOut">
              <a:rPr lang="lv-LV" smtClean="0"/>
              <a:pPr/>
              <a:t>11.05.2020</a:t>
            </a:fld>
            <a:endParaRPr lang="lv-LV"/>
          </a:p>
        </p:txBody>
      </p:sp>
      <p:sp>
        <p:nvSpPr>
          <p:cNvPr id="4" name="Footer Placeholder 3"/>
          <p:cNvSpPr>
            <a:spLocks noGrp="1"/>
          </p:cNvSpPr>
          <p:nvPr>
            <p:ph type="ftr" sz="quarter" idx="11"/>
          </p:nvPr>
        </p:nvSpPr>
        <p:spPr/>
        <p:txBody>
          <a:bodyPr/>
          <a:lstStyle/>
          <a:p>
            <a:endParaRPr lang="lv-LV"/>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22630973-1DEF-43F5-8D11-5151C0308078}" type="slidenum">
              <a:rPr lang="lv-LV" smtClean="0"/>
              <a:pPr/>
              <a:t>‹#›</a:t>
            </a:fld>
            <a:endParaRPr lang="lv-LV"/>
          </a:p>
        </p:txBody>
      </p:sp>
    </p:spTree>
    <p:extLst>
      <p:ext uri="{BB962C8B-B14F-4D97-AF65-F5344CB8AC3E}">
        <p14:creationId xmlns:p14="http://schemas.microsoft.com/office/powerpoint/2010/main" xmlns="" val="16791796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1D3F2A-682A-40BE-A627-919E624B95D7}" type="datetimeFigureOut">
              <a:rPr lang="lv-LV" smtClean="0"/>
              <a:pPr/>
              <a:t>11.05.2020</a:t>
            </a:fld>
            <a:endParaRPr lang="lv-LV"/>
          </a:p>
        </p:txBody>
      </p:sp>
      <p:sp>
        <p:nvSpPr>
          <p:cNvPr id="3" name="Footer Placeholder 2"/>
          <p:cNvSpPr>
            <a:spLocks noGrp="1"/>
          </p:cNvSpPr>
          <p:nvPr>
            <p:ph type="ftr" sz="quarter" idx="11"/>
          </p:nvPr>
        </p:nvSpPr>
        <p:spPr/>
        <p:txBody>
          <a:bodyPr/>
          <a:lstStyle/>
          <a:p>
            <a:endParaRPr lang="lv-LV"/>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22630973-1DEF-43F5-8D11-5151C0308078}" type="slidenum">
              <a:rPr lang="lv-LV" smtClean="0"/>
              <a:pPr/>
              <a:t>‹#›</a:t>
            </a:fld>
            <a:endParaRPr lang="lv-LV"/>
          </a:p>
        </p:txBody>
      </p:sp>
    </p:spTree>
    <p:extLst>
      <p:ext uri="{BB962C8B-B14F-4D97-AF65-F5344CB8AC3E}">
        <p14:creationId xmlns:p14="http://schemas.microsoft.com/office/powerpoint/2010/main" xmlns="" val="21135913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ru-RU"/>
              <a:t>Образец заголовка</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FD1D3F2A-682A-40BE-A627-919E624B95D7}" type="datetimeFigureOut">
              <a:rPr lang="lv-LV" smtClean="0"/>
              <a:pPr/>
              <a:t>11.05.2020</a:t>
            </a:fld>
            <a:endParaRPr lang="lv-LV"/>
          </a:p>
        </p:txBody>
      </p:sp>
      <p:sp>
        <p:nvSpPr>
          <p:cNvPr id="6" name="Footer Placeholder 5"/>
          <p:cNvSpPr>
            <a:spLocks noGrp="1"/>
          </p:cNvSpPr>
          <p:nvPr>
            <p:ph type="ftr" sz="quarter" idx="11"/>
          </p:nvPr>
        </p:nvSpPr>
        <p:spPr/>
        <p:txBody>
          <a:bodyPr/>
          <a:lstStyle/>
          <a:p>
            <a:endParaRPr lang="lv-LV"/>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22630973-1DEF-43F5-8D11-5151C0308078}" type="slidenum">
              <a:rPr lang="lv-LV" smtClean="0"/>
              <a:pPr/>
              <a:t>‹#›</a:t>
            </a:fld>
            <a:endParaRPr lang="lv-LV"/>
          </a:p>
        </p:txBody>
      </p:sp>
    </p:spTree>
    <p:extLst>
      <p:ext uri="{BB962C8B-B14F-4D97-AF65-F5344CB8AC3E}">
        <p14:creationId xmlns:p14="http://schemas.microsoft.com/office/powerpoint/2010/main" xmlns="" val="38788220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FD1D3F2A-682A-40BE-A627-919E624B95D7}" type="datetimeFigureOut">
              <a:rPr lang="lv-LV" smtClean="0"/>
              <a:pPr/>
              <a:t>11.05.2020</a:t>
            </a:fld>
            <a:endParaRPr lang="lv-LV"/>
          </a:p>
        </p:txBody>
      </p:sp>
      <p:sp>
        <p:nvSpPr>
          <p:cNvPr id="6" name="Footer Placeholder 5"/>
          <p:cNvSpPr>
            <a:spLocks noGrp="1"/>
          </p:cNvSpPr>
          <p:nvPr>
            <p:ph type="ftr" sz="quarter" idx="11"/>
          </p:nvPr>
        </p:nvSpPr>
        <p:spPr/>
        <p:txBody>
          <a:bodyPr/>
          <a:lstStyle/>
          <a:p>
            <a:endParaRPr lang="lv-LV"/>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22630973-1DEF-43F5-8D11-5151C0308078}" type="slidenum">
              <a:rPr lang="lv-LV" smtClean="0"/>
              <a:pPr/>
              <a:t>‹#›</a:t>
            </a:fld>
            <a:endParaRPr lang="lv-LV"/>
          </a:p>
        </p:txBody>
      </p:sp>
    </p:spTree>
    <p:extLst>
      <p:ext uri="{BB962C8B-B14F-4D97-AF65-F5344CB8AC3E}">
        <p14:creationId xmlns:p14="http://schemas.microsoft.com/office/powerpoint/2010/main" xmlns="" val="34966275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ru-RU"/>
              <a:t>Образец заголовка</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FD1D3F2A-682A-40BE-A627-919E624B95D7}" type="datetimeFigureOut">
              <a:rPr lang="lv-LV" smtClean="0"/>
              <a:pPr/>
              <a:t>11.05.2020</a:t>
            </a:fld>
            <a:endParaRPr lang="lv-LV"/>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lv-LV"/>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22630973-1DEF-43F5-8D11-5151C0308078}" type="slidenum">
              <a:rPr lang="lv-LV" smtClean="0"/>
              <a:pPr/>
              <a:t>‹#›</a:t>
            </a:fld>
            <a:endParaRPr lang="lv-LV"/>
          </a:p>
        </p:txBody>
      </p:sp>
    </p:spTree>
    <p:extLst>
      <p:ext uri="{BB962C8B-B14F-4D97-AF65-F5344CB8AC3E}">
        <p14:creationId xmlns:p14="http://schemas.microsoft.com/office/powerpoint/2010/main" xmlns="" val="2502834885"/>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 id="2147483708" r:id="rId14"/>
    <p:sldLayoutId id="2147483709" r:id="rId15"/>
    <p:sldLayoutId id="2147483710"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2" Type="http://schemas.openxmlformats.org/officeDocument/2006/relationships/hyperlink" Target="https://www.facebook.com/dace.kravale.98/videos/1081293065563956/"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www.youtube.com/watch?v=I_yzhXjTfUE"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facebook.com/thedadlab/videos/1196294030712380/UzpfSTEwMDAwMTQwNDkxOTU5MToyNjgyNjQ0NzU4NTE5ODgx/" TargetMode="External"/><Relationship Id="rId2" Type="http://schemas.openxmlformats.org/officeDocument/2006/relationships/hyperlink" Target="https://www.facebook.com/2205677242987562/videos/153784479242833/UzpfSTEwMDAxNDg3NzEwMDkyNjoyNjgzODEwMjExNzM2NjY5/" TargetMode="External"/><Relationship Id="rId1" Type="http://schemas.openxmlformats.org/officeDocument/2006/relationships/slideLayout" Target="../slideLayouts/slideLayout2.xml"/><Relationship Id="rId4" Type="http://schemas.openxmlformats.org/officeDocument/2006/relationships/hyperlink" Target="https://thekidshouldseethis.com/post/story-of-flowers-botanical-animation-azuma-makoto?fbclid=IwAR3e5eDcdAMz6A66mOsYIZVNwcklCUUH5zFUxg9XsO0R64xeoVE3qozn63c"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s://www.facebook.com/7daysofplay/videos/543164486582104/UzpfSTEwMDAxNDg3NzEwMDkyNjoyNjY5OTgwODE2NDUyOTQy/"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s://bernistaba.lsm.lv/skaties/6119-skaitlisi"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1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 Id="rId5" Type="http://schemas.openxmlformats.org/officeDocument/2006/relationships/image" Target="../media/image32.jpeg"/><Relationship Id="rId4" Type="http://schemas.openxmlformats.org/officeDocument/2006/relationships/image" Target="../media/image31.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facebook.com/mame.radost/videos/169999443988963/UzpfSTEwMDAxNDg3NzEwMDkyNjoyNjY4OTA2MTQ2NTYwNDA5/" TargetMode="External"/><Relationship Id="rId2" Type="http://schemas.openxmlformats.org/officeDocument/2006/relationships/hyperlink" Target="https://www.skola2030.lv/vecakiem-un-skoleniem/pirmsskola" TargetMode="External"/><Relationship Id="rId1" Type="http://schemas.openxmlformats.org/officeDocument/2006/relationships/slideLayout" Target="../slideLayouts/slideLayout2.xml"/><Relationship Id="rId4" Type="http://schemas.openxmlformats.org/officeDocument/2006/relationships/hyperlink" Target="https://www.facebook.com/watch/?v=1384614981695605"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pasakas.lv/pasakas/literaras_pasakas/n/narcise/" TargetMode="External"/><Relationship Id="rId2" Type="http://schemas.openxmlformats.org/officeDocument/2006/relationships/hyperlink" Target="http://www.pasakas.lv/pasakas/literaras_pasakas/F/forsteriana/" TargetMode="External"/><Relationship Id="rId1" Type="http://schemas.openxmlformats.org/officeDocument/2006/relationships/slideLayout" Target="../slideLayouts/slideLayout2.xml"/><Relationship Id="rId5" Type="http://schemas.openxmlformats.org/officeDocument/2006/relationships/hyperlink" Target="https://lr1.lsm.lv/lv/raksts/radioteatris-berniem/cipins-un-lieldienu-zakis.a50342/" TargetMode="External"/><Relationship Id="rId4" Type="http://schemas.openxmlformats.org/officeDocument/2006/relationships/hyperlink" Target="https://www.youtube.com/watch?v=0qD6Ep9f1so"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bernistaba.lsm.lv/zime/kraso/kategorijas/44" TargetMode="External"/><Relationship Id="rId2" Type="http://schemas.openxmlformats.org/officeDocument/2006/relationships/hyperlink" Target="https://www.youtube.com/watch?v=DAy5J84aclk" TargetMode="Externa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s://www.facebook.com/groups/246214902505779/permalink/896624730798123/" TargetMode="Externa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257E8CB4-EB89-49ED-B385-0C2C8C7C4655}"/>
              </a:ext>
            </a:extLst>
          </p:cNvPr>
          <p:cNvSpPr>
            <a:spLocks noGrp="1"/>
          </p:cNvSpPr>
          <p:nvPr>
            <p:ph type="ctrTitle"/>
          </p:nvPr>
        </p:nvSpPr>
        <p:spPr>
          <a:xfrm>
            <a:off x="2278494" y="668045"/>
            <a:ext cx="8915399" cy="2262781"/>
          </a:xfrm>
        </p:spPr>
        <p:txBody>
          <a:bodyPr/>
          <a:lstStyle/>
          <a:p>
            <a:pPr algn="ctr"/>
            <a:r>
              <a:rPr lang="lv-LV" dirty="0" smtClean="0">
                <a:latin typeface="Arial" panose="020B0604020202020204" pitchFamily="34" charset="0"/>
                <a:cs typeface="Arial" panose="020B0604020202020204" pitchFamily="34" charset="0"/>
              </a:rPr>
              <a:t>Daugavpils 1.pirmsskolas </a:t>
            </a:r>
            <a:r>
              <a:rPr lang="lv-LV" smtClean="0">
                <a:latin typeface="Arial" panose="020B0604020202020204" pitchFamily="34" charset="0"/>
                <a:cs typeface="Arial" panose="020B0604020202020204" pitchFamily="34" charset="0"/>
              </a:rPr>
              <a:t>izglītības iestāde</a:t>
            </a:r>
            <a:endParaRPr lang="lv-LV" dirty="0"/>
          </a:p>
        </p:txBody>
      </p:sp>
      <p:sp>
        <p:nvSpPr>
          <p:cNvPr id="3" name="Подзаголовок 2">
            <a:extLst>
              <a:ext uri="{FF2B5EF4-FFF2-40B4-BE49-F238E27FC236}">
                <a16:creationId xmlns:a16="http://schemas.microsoft.com/office/drawing/2014/main" xmlns="" id="{82CD3ABD-2186-4E5C-B3BC-79F1A833CD10}"/>
              </a:ext>
            </a:extLst>
          </p:cNvPr>
          <p:cNvSpPr>
            <a:spLocks noGrp="1"/>
          </p:cNvSpPr>
          <p:nvPr>
            <p:ph type="subTitle" idx="1"/>
          </p:nvPr>
        </p:nvSpPr>
        <p:spPr>
          <a:xfrm>
            <a:off x="5092291" y="3260324"/>
            <a:ext cx="6101602" cy="2829757"/>
          </a:xfrm>
        </p:spPr>
        <p:txBody>
          <a:bodyPr>
            <a:normAutofit/>
          </a:bodyPr>
          <a:lstStyle/>
          <a:p>
            <a:pPr lvl="0">
              <a:buClr>
                <a:srgbClr val="A53010"/>
              </a:buClr>
            </a:pPr>
            <a:r>
              <a:rPr lang="lv-LV" sz="2800" dirty="0">
                <a:solidFill>
                  <a:prstClr val="black">
                    <a:lumMod val="65000"/>
                    <a:lumOff val="35000"/>
                  </a:prstClr>
                </a:solidFill>
                <a:latin typeface="Arial" panose="020B0604020202020204" pitchFamily="34" charset="0"/>
                <a:cs typeface="Arial" panose="020B0604020202020204" pitchFamily="34" charset="0"/>
              </a:rPr>
              <a:t>3.</a:t>
            </a:r>
            <a:r>
              <a:rPr lang="lv-LV" sz="3600" dirty="0">
                <a:solidFill>
                  <a:prstClr val="black">
                    <a:lumMod val="65000"/>
                    <a:lumOff val="35000"/>
                  </a:prstClr>
                </a:solidFill>
                <a:latin typeface="Arial" panose="020B0604020202020204" pitchFamily="34" charset="0"/>
                <a:cs typeface="Arial" panose="020B0604020202020204" pitchFamily="34" charset="0"/>
              </a:rPr>
              <a:t> </a:t>
            </a:r>
            <a:r>
              <a:rPr lang="lv-LV" sz="2800" dirty="0">
                <a:solidFill>
                  <a:prstClr val="black">
                    <a:lumMod val="65000"/>
                    <a:lumOff val="35000"/>
                  </a:prstClr>
                </a:solidFill>
                <a:latin typeface="Arial" panose="020B0604020202020204" pitchFamily="34" charset="0"/>
                <a:cs typeface="Arial" panose="020B0604020202020204" pitchFamily="34" charset="0"/>
              </a:rPr>
              <a:t>Grupa «Zaķīši»</a:t>
            </a:r>
          </a:p>
          <a:p>
            <a:pPr lvl="0">
              <a:buClr>
                <a:srgbClr val="A53010"/>
              </a:buClr>
            </a:pPr>
            <a:endParaRPr lang="lv-LV" sz="2800" dirty="0">
              <a:solidFill>
                <a:prstClr val="black">
                  <a:lumMod val="65000"/>
                  <a:lumOff val="35000"/>
                </a:prstClr>
              </a:solidFill>
              <a:latin typeface="Arial" panose="020B0604020202020204" pitchFamily="34" charset="0"/>
              <a:cs typeface="Arial" panose="020B0604020202020204" pitchFamily="34" charset="0"/>
            </a:endParaRPr>
          </a:p>
          <a:p>
            <a:pPr lvl="0" algn="r">
              <a:buClr>
                <a:srgbClr val="A53010"/>
              </a:buClr>
            </a:pPr>
            <a:r>
              <a:rPr lang="lv-LV" sz="2800" dirty="0">
                <a:solidFill>
                  <a:prstClr val="black">
                    <a:lumMod val="65000"/>
                    <a:lumOff val="35000"/>
                  </a:prstClr>
                </a:solidFill>
                <a:latin typeface="Arial" panose="020B0604020202020204" pitchFamily="34" charset="0"/>
                <a:cs typeface="Arial" panose="020B0604020202020204" pitchFamily="34" charset="0"/>
              </a:rPr>
              <a:t>Skolotājas:</a:t>
            </a:r>
          </a:p>
          <a:p>
            <a:pPr lvl="0" algn="r">
              <a:buClr>
                <a:srgbClr val="A53010"/>
              </a:buClr>
            </a:pPr>
            <a:r>
              <a:rPr lang="lv-LV" sz="2000" dirty="0">
                <a:solidFill>
                  <a:prstClr val="black">
                    <a:lumMod val="65000"/>
                    <a:lumOff val="35000"/>
                  </a:prstClr>
                </a:solidFill>
                <a:latin typeface="Arial" panose="020B0604020202020204" pitchFamily="34" charset="0"/>
                <a:cs typeface="Arial" panose="020B0604020202020204" pitchFamily="34" charset="0"/>
              </a:rPr>
              <a:t>Jekaterina </a:t>
            </a:r>
            <a:r>
              <a:rPr lang="lv-LV" sz="2000" dirty="0" err="1">
                <a:solidFill>
                  <a:prstClr val="black">
                    <a:lumMod val="65000"/>
                    <a:lumOff val="35000"/>
                  </a:prstClr>
                </a:solidFill>
                <a:latin typeface="Arial" panose="020B0604020202020204" pitchFamily="34" charset="0"/>
                <a:cs typeface="Arial" panose="020B0604020202020204" pitchFamily="34" charset="0"/>
              </a:rPr>
              <a:t>Sadovska</a:t>
            </a:r>
            <a:endParaRPr lang="lv-LV" sz="2000" dirty="0">
              <a:solidFill>
                <a:prstClr val="black">
                  <a:lumMod val="65000"/>
                  <a:lumOff val="35000"/>
                </a:prstClr>
              </a:solidFill>
              <a:latin typeface="Arial" panose="020B0604020202020204" pitchFamily="34" charset="0"/>
              <a:cs typeface="Arial" panose="020B0604020202020204" pitchFamily="34" charset="0"/>
            </a:endParaRPr>
          </a:p>
          <a:p>
            <a:pPr lvl="0" algn="r">
              <a:buClr>
                <a:srgbClr val="A53010"/>
              </a:buClr>
            </a:pPr>
            <a:r>
              <a:rPr lang="lv-LV" sz="2000" dirty="0">
                <a:solidFill>
                  <a:prstClr val="black">
                    <a:lumMod val="65000"/>
                    <a:lumOff val="35000"/>
                  </a:prstClr>
                </a:solidFill>
                <a:latin typeface="Arial" panose="020B0604020202020204" pitchFamily="34" charset="0"/>
                <a:cs typeface="Arial" panose="020B0604020202020204" pitchFamily="34" charset="0"/>
              </a:rPr>
              <a:t>Biruta </a:t>
            </a:r>
            <a:r>
              <a:rPr lang="lv-LV" sz="2000" dirty="0" err="1">
                <a:solidFill>
                  <a:prstClr val="black">
                    <a:lumMod val="65000"/>
                    <a:lumOff val="35000"/>
                  </a:prstClr>
                </a:solidFill>
                <a:latin typeface="Arial" panose="020B0604020202020204" pitchFamily="34" charset="0"/>
                <a:cs typeface="Arial" panose="020B0604020202020204" pitchFamily="34" charset="0"/>
              </a:rPr>
              <a:t>Daļecka</a:t>
            </a:r>
            <a:endParaRPr lang="lv-LV" sz="2000" dirty="0">
              <a:solidFill>
                <a:prstClr val="black">
                  <a:lumMod val="65000"/>
                  <a:lumOff val="35000"/>
                </a:prstClr>
              </a:solidFill>
              <a:latin typeface="Arial" panose="020B0604020202020204" pitchFamily="34" charset="0"/>
              <a:cs typeface="Arial" panose="020B0604020202020204" pitchFamily="34" charset="0"/>
            </a:endParaRPr>
          </a:p>
          <a:p>
            <a:endParaRPr lang="lv-LV" dirty="0"/>
          </a:p>
        </p:txBody>
      </p:sp>
    </p:spTree>
    <p:extLst>
      <p:ext uri="{BB962C8B-B14F-4D97-AF65-F5344CB8AC3E}">
        <p14:creationId xmlns:p14="http://schemas.microsoft.com/office/powerpoint/2010/main" xmlns="" val="423328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3EF58937-E6FA-4F84-8281-E272C881F0F3}"/>
              </a:ext>
            </a:extLst>
          </p:cNvPr>
          <p:cNvSpPr>
            <a:spLocks noGrp="1"/>
          </p:cNvSpPr>
          <p:nvPr>
            <p:ph type="title"/>
          </p:nvPr>
        </p:nvSpPr>
        <p:spPr>
          <a:xfrm>
            <a:off x="1814944" y="499310"/>
            <a:ext cx="8911687" cy="1280890"/>
          </a:xfrm>
        </p:spPr>
        <p:txBody>
          <a:bodyPr/>
          <a:lstStyle/>
          <a:p>
            <a:r>
              <a:rPr lang="lv-LV" dirty="0">
                <a:solidFill>
                  <a:prstClr val="black">
                    <a:lumMod val="85000"/>
                    <a:lumOff val="15000"/>
                  </a:prstClr>
                </a:solidFill>
                <a:latin typeface="Arial" panose="020B0604020202020204" pitchFamily="34" charset="0"/>
                <a:cs typeface="Arial" panose="020B0604020202020204" pitchFamily="34" charset="0"/>
              </a:rPr>
              <a:t>Kultūras izpratnes un pašizpausmes</a:t>
            </a:r>
            <a:br>
              <a:rPr lang="lv-LV" dirty="0">
                <a:solidFill>
                  <a:prstClr val="black">
                    <a:lumMod val="85000"/>
                    <a:lumOff val="15000"/>
                  </a:prstClr>
                </a:solidFill>
                <a:latin typeface="Arial" panose="020B0604020202020204" pitchFamily="34" charset="0"/>
                <a:cs typeface="Arial" panose="020B0604020202020204" pitchFamily="34" charset="0"/>
              </a:rPr>
            </a:br>
            <a:r>
              <a:rPr lang="lv-LV" dirty="0">
                <a:solidFill>
                  <a:prstClr val="black">
                    <a:lumMod val="85000"/>
                    <a:lumOff val="15000"/>
                  </a:prstClr>
                </a:solidFill>
                <a:latin typeface="Arial" panose="020B0604020202020204" pitchFamily="34" charset="0"/>
                <a:cs typeface="Arial" panose="020B0604020202020204" pitchFamily="34" charset="0"/>
              </a:rPr>
              <a:t>mākslā joma</a:t>
            </a:r>
            <a:endParaRPr lang="lv-LV" dirty="0"/>
          </a:p>
        </p:txBody>
      </p:sp>
      <p:sp>
        <p:nvSpPr>
          <p:cNvPr id="3" name="Объект 2">
            <a:extLst>
              <a:ext uri="{FF2B5EF4-FFF2-40B4-BE49-F238E27FC236}">
                <a16:creationId xmlns:a16="http://schemas.microsoft.com/office/drawing/2014/main" xmlns="" id="{9C0903B0-BD25-4FD4-8F64-96E1959FC5C2}"/>
              </a:ext>
            </a:extLst>
          </p:cNvPr>
          <p:cNvSpPr>
            <a:spLocks noGrp="1"/>
          </p:cNvSpPr>
          <p:nvPr>
            <p:ph idx="1"/>
          </p:nvPr>
        </p:nvSpPr>
        <p:spPr>
          <a:xfrm>
            <a:off x="4391379" y="1663083"/>
            <a:ext cx="4104551" cy="716132"/>
          </a:xfrm>
        </p:spPr>
        <p:txBody>
          <a:bodyPr>
            <a:normAutofit/>
          </a:bodyPr>
          <a:lstStyle/>
          <a:p>
            <a:r>
              <a:rPr lang="lv-LV" sz="2000" dirty="0">
                <a:latin typeface="Arial" panose="020B0604020202020204" pitchFamily="34" charset="0"/>
                <a:cs typeface="Arial" panose="020B0604020202020204" pitchFamily="34" charset="0"/>
              </a:rPr>
              <a:t>Refleksija</a:t>
            </a:r>
          </a:p>
          <a:p>
            <a:pPr marL="0" indent="0">
              <a:buNone/>
            </a:pPr>
            <a:endParaRPr lang="lv-LV" sz="2000" dirty="0">
              <a:latin typeface="Arial" panose="020B0604020202020204" pitchFamily="34" charset="0"/>
              <a:cs typeface="Arial" panose="020B0604020202020204" pitchFamily="34" charset="0"/>
            </a:endParaRPr>
          </a:p>
        </p:txBody>
      </p:sp>
      <p:pic>
        <p:nvPicPr>
          <p:cNvPr id="5" name="Рисунок 4">
            <a:extLst>
              <a:ext uri="{FF2B5EF4-FFF2-40B4-BE49-F238E27FC236}">
                <a16:creationId xmlns:a16="http://schemas.microsoft.com/office/drawing/2014/main" xmlns="" id="{1370EBB6-8FA4-4B33-BBD7-76D20458EAF3}"/>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rot="5400000">
            <a:off x="311537" y="2301443"/>
            <a:ext cx="3006817" cy="2255113"/>
          </a:xfrm>
          <a:prstGeom prst="rect">
            <a:avLst/>
          </a:prstGeom>
        </p:spPr>
      </p:pic>
      <p:pic>
        <p:nvPicPr>
          <p:cNvPr id="7" name="Рисунок 6">
            <a:extLst>
              <a:ext uri="{FF2B5EF4-FFF2-40B4-BE49-F238E27FC236}">
                <a16:creationId xmlns:a16="http://schemas.microsoft.com/office/drawing/2014/main" xmlns="" id="{6C4FA976-0C5D-42FE-9D6E-0A8201D852BF}"/>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rot="5400000">
            <a:off x="2717231" y="2826088"/>
            <a:ext cx="3006817" cy="2255113"/>
          </a:xfrm>
          <a:prstGeom prst="rect">
            <a:avLst/>
          </a:prstGeom>
        </p:spPr>
      </p:pic>
      <p:pic>
        <p:nvPicPr>
          <p:cNvPr id="9" name="Рисунок 8">
            <a:extLst>
              <a:ext uri="{FF2B5EF4-FFF2-40B4-BE49-F238E27FC236}">
                <a16:creationId xmlns:a16="http://schemas.microsoft.com/office/drawing/2014/main" xmlns="" id="{A5D7C4A1-18D2-4844-B778-04F76C79E93C}"/>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rot="5400000">
            <a:off x="5122925" y="3420890"/>
            <a:ext cx="3006817" cy="2255113"/>
          </a:xfrm>
          <a:prstGeom prst="rect">
            <a:avLst/>
          </a:prstGeom>
        </p:spPr>
      </p:pic>
      <p:pic>
        <p:nvPicPr>
          <p:cNvPr id="11" name="Рисунок 10">
            <a:extLst>
              <a:ext uri="{FF2B5EF4-FFF2-40B4-BE49-F238E27FC236}">
                <a16:creationId xmlns:a16="http://schemas.microsoft.com/office/drawing/2014/main" xmlns="" id="{C67A7169-606A-4AB1-86C7-E0EC39716093}"/>
              </a:ext>
            </a:extLst>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rot="5400000">
            <a:off x="8204170" y="1394903"/>
            <a:ext cx="2814221" cy="2110666"/>
          </a:xfrm>
          <a:prstGeom prst="rect">
            <a:avLst/>
          </a:prstGeom>
        </p:spPr>
      </p:pic>
      <p:pic>
        <p:nvPicPr>
          <p:cNvPr id="13" name="Рисунок 12">
            <a:extLst>
              <a:ext uri="{FF2B5EF4-FFF2-40B4-BE49-F238E27FC236}">
                <a16:creationId xmlns:a16="http://schemas.microsoft.com/office/drawing/2014/main" xmlns="" id="{78A2DF24-1B01-439F-A519-7ECA429599CE}"/>
              </a:ext>
            </a:extLst>
          </p:cNvPr>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rot="5400000">
            <a:off x="8204169" y="4305422"/>
            <a:ext cx="2814221" cy="2110666"/>
          </a:xfrm>
          <a:prstGeom prst="rect">
            <a:avLst/>
          </a:prstGeom>
        </p:spPr>
      </p:pic>
    </p:spTree>
    <p:extLst>
      <p:ext uri="{BB962C8B-B14F-4D97-AF65-F5344CB8AC3E}">
        <p14:creationId xmlns:p14="http://schemas.microsoft.com/office/powerpoint/2010/main" xmlns="" val="14425247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A8394A40-E686-403F-B78C-0FBFC5A890F6}"/>
              </a:ext>
            </a:extLst>
          </p:cNvPr>
          <p:cNvSpPr>
            <a:spLocks noGrp="1"/>
          </p:cNvSpPr>
          <p:nvPr>
            <p:ph type="title"/>
          </p:nvPr>
        </p:nvSpPr>
        <p:spPr>
          <a:xfrm>
            <a:off x="1856078" y="650743"/>
            <a:ext cx="8911687" cy="1280890"/>
          </a:xfrm>
        </p:spPr>
        <p:txBody>
          <a:bodyPr>
            <a:normAutofit/>
          </a:bodyPr>
          <a:lstStyle/>
          <a:p>
            <a:r>
              <a:rPr lang="lv-LV" dirty="0">
                <a:latin typeface="Arial" panose="020B0604020202020204" pitchFamily="34" charset="0"/>
                <a:cs typeface="Arial" panose="020B0604020202020204" pitchFamily="34" charset="0"/>
              </a:rPr>
              <a:t>Mākslas veidi un to izteiksmes līdzekļi. Mūzika. </a:t>
            </a:r>
          </a:p>
        </p:txBody>
      </p:sp>
      <p:sp>
        <p:nvSpPr>
          <p:cNvPr id="3" name="Объект 2">
            <a:extLst>
              <a:ext uri="{FF2B5EF4-FFF2-40B4-BE49-F238E27FC236}">
                <a16:creationId xmlns:a16="http://schemas.microsoft.com/office/drawing/2014/main" xmlns="" id="{6775FCF1-345E-47D7-88D3-22DB05923556}"/>
              </a:ext>
            </a:extLst>
          </p:cNvPr>
          <p:cNvSpPr>
            <a:spLocks noGrp="1"/>
          </p:cNvSpPr>
          <p:nvPr>
            <p:ph idx="1"/>
          </p:nvPr>
        </p:nvSpPr>
        <p:spPr>
          <a:xfrm>
            <a:off x="1941142" y="2162453"/>
            <a:ext cx="8915400" cy="3777622"/>
          </a:xfrm>
        </p:spPr>
        <p:txBody>
          <a:bodyPr/>
          <a:lstStyle/>
          <a:p>
            <a:pPr marL="0" indent="0">
              <a:buNone/>
            </a:pPr>
            <a:r>
              <a:rPr lang="lv-LV" b="1" dirty="0">
                <a:latin typeface="Arial" panose="020B0604020202020204" pitchFamily="34" charset="0"/>
                <a:cs typeface="Arial" panose="020B0604020202020204" pitchFamily="34" charset="0"/>
              </a:rPr>
              <a:t>Sasniedzamais rezultāts: </a:t>
            </a:r>
            <a:r>
              <a:rPr lang="lv-LV" sz="2000" dirty="0">
                <a:latin typeface="Arial" panose="020B0604020202020204" pitchFamily="34" charset="0"/>
                <a:cs typeface="Arial" panose="020B0604020202020204" pitchFamily="34" charset="0"/>
              </a:rPr>
              <a:t>Sasniedzamais rezultāts: Dzied, muzicē, dejo.</a:t>
            </a:r>
          </a:p>
          <a:p>
            <a:pPr marL="0" indent="0">
              <a:buNone/>
            </a:pPr>
            <a:endParaRPr lang="lv-LV" sz="2000" dirty="0">
              <a:latin typeface="Arial" panose="020B0604020202020204" pitchFamily="34" charset="0"/>
              <a:cs typeface="Arial" panose="020B0604020202020204" pitchFamily="34" charset="0"/>
            </a:endParaRPr>
          </a:p>
          <a:p>
            <a:pPr>
              <a:lnSpc>
                <a:spcPct val="106000"/>
              </a:lnSpc>
              <a:spcAft>
                <a:spcPts val="800"/>
              </a:spcAft>
            </a:pPr>
            <a:r>
              <a:rPr lang="lv-LV" sz="2000" u="sng" dirty="0">
                <a:solidFill>
                  <a:srgbClr val="0563C1"/>
                </a:solidFill>
                <a:latin typeface="Times New Roman" panose="02020603050405020304" pitchFamily="18" charset="0"/>
                <a:ea typeface="Calibri" panose="020F0502020204030204" pitchFamily="34" charset="0"/>
                <a:cs typeface="Arial" panose="020B0604020202020204" pitchFamily="34" charset="0"/>
                <a:hlinkClick r:id="rId2">
                  <a:extLst>
                    <a:ext uri="{A12FA001-AC4F-418D-AE19-62706E023703}">
                      <ahyp:hlinkClr xmlns:ahyp="http://schemas.microsoft.com/office/drawing/2018/hyperlinkcolor" xmlns="" val="tx"/>
                    </a:ext>
                  </a:extLst>
                </a:hlinkClick>
              </a:rPr>
              <a:t>https://www.facebook.com/dace.kravale.98/videos/1081293065563956/</a:t>
            </a:r>
            <a:r>
              <a:rPr lang="lv-LV" sz="2000" dirty="0">
                <a:latin typeface="Times New Roman" panose="02020603050405020304" pitchFamily="18" charset="0"/>
                <a:ea typeface="Calibri" panose="020F0502020204030204" pitchFamily="34" charset="0"/>
                <a:cs typeface="Arial" panose="020B0604020202020204" pitchFamily="34" charset="0"/>
              </a:rPr>
              <a:t> - dziedāt kopā ar bērniem, ( vai klausīties)  un atkārtot kustības.</a:t>
            </a:r>
            <a:endParaRPr lang="lv-LV" sz="2000" dirty="0">
              <a:latin typeface="Calibri" panose="020F0502020204030204" pitchFamily="34" charset="0"/>
              <a:ea typeface="Calibri" panose="020F0502020204030204" pitchFamily="34" charset="0"/>
              <a:cs typeface="Arial" panose="020B0604020202020204" pitchFamily="34" charset="0"/>
            </a:endParaRPr>
          </a:p>
          <a:p>
            <a:endParaRPr lang="lv-LV" sz="2000" dirty="0">
              <a:latin typeface="Arial" panose="020B0604020202020204" pitchFamily="34" charset="0"/>
              <a:cs typeface="Arial" panose="020B0604020202020204" pitchFamily="34" charset="0"/>
            </a:endParaRPr>
          </a:p>
          <a:p>
            <a:pPr marL="0" indent="0">
              <a:buNone/>
            </a:pPr>
            <a:endParaRPr lang="lv-LV" dirty="0"/>
          </a:p>
          <a:p>
            <a:pPr marL="0" indent="0">
              <a:buNone/>
            </a:pPr>
            <a:endParaRPr lang="lv-LV" dirty="0"/>
          </a:p>
        </p:txBody>
      </p:sp>
    </p:spTree>
    <p:extLst>
      <p:ext uri="{BB962C8B-B14F-4D97-AF65-F5344CB8AC3E}">
        <p14:creationId xmlns:p14="http://schemas.microsoft.com/office/powerpoint/2010/main" xmlns="" val="24957784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73072533-5A0E-447E-B4CC-3FDBA2AC4AF8}"/>
              </a:ext>
            </a:extLst>
          </p:cNvPr>
          <p:cNvSpPr>
            <a:spLocks noGrp="1"/>
          </p:cNvSpPr>
          <p:nvPr>
            <p:ph type="title"/>
          </p:nvPr>
        </p:nvSpPr>
        <p:spPr>
          <a:xfrm>
            <a:off x="1927100" y="570844"/>
            <a:ext cx="8911687" cy="1280890"/>
          </a:xfrm>
        </p:spPr>
        <p:txBody>
          <a:bodyPr/>
          <a:lstStyle/>
          <a:p>
            <a:r>
              <a:rPr lang="lv-LV" dirty="0">
                <a:latin typeface="Arial" panose="020B0604020202020204" pitchFamily="34" charset="0"/>
                <a:cs typeface="Arial" panose="020B0604020202020204" pitchFamily="34" charset="0"/>
              </a:rPr>
              <a:t>Dabaszinātņu joma</a:t>
            </a:r>
            <a:endParaRPr lang="lv-LV" dirty="0"/>
          </a:p>
        </p:txBody>
      </p:sp>
      <p:sp>
        <p:nvSpPr>
          <p:cNvPr id="3" name="Объект 2">
            <a:extLst>
              <a:ext uri="{FF2B5EF4-FFF2-40B4-BE49-F238E27FC236}">
                <a16:creationId xmlns:a16="http://schemas.microsoft.com/office/drawing/2014/main" xmlns="" id="{84C6BE46-9ABA-4384-B4E5-B08A49AC460C}"/>
              </a:ext>
            </a:extLst>
          </p:cNvPr>
          <p:cNvSpPr>
            <a:spLocks noGrp="1"/>
          </p:cNvSpPr>
          <p:nvPr>
            <p:ph idx="1"/>
          </p:nvPr>
        </p:nvSpPr>
        <p:spPr>
          <a:xfrm>
            <a:off x="1923386" y="1540188"/>
            <a:ext cx="9360131" cy="4869489"/>
          </a:xfrm>
        </p:spPr>
        <p:txBody>
          <a:bodyPr>
            <a:normAutofit/>
          </a:bodyPr>
          <a:lstStyle/>
          <a:p>
            <a:pPr marL="0" indent="0">
              <a:buNone/>
            </a:pPr>
            <a:r>
              <a:rPr lang="lv-LV" sz="2000" b="1" dirty="0">
                <a:latin typeface="Arial" panose="020B0604020202020204" pitchFamily="34" charset="0"/>
                <a:cs typeface="Arial" panose="020B0604020202020204" pitchFamily="34" charset="0"/>
              </a:rPr>
              <a:t>Sasniedzamais rezultāts: </a:t>
            </a:r>
            <a:r>
              <a:rPr lang="lv-LV" sz="2000" dirty="0">
                <a:latin typeface="Arial" panose="020B0604020202020204" pitchFamily="34" charset="0"/>
                <a:cs typeface="Arial" panose="020B0604020202020204" pitchFamily="34" charset="0"/>
              </a:rPr>
              <a:t>Novērojot, salīdzinot un eksperimentējot izzina ūdens īpašības.</a:t>
            </a:r>
          </a:p>
          <a:p>
            <a:r>
              <a:rPr lang="lv-LV" sz="2000" dirty="0">
                <a:latin typeface="Arial" panose="020B0604020202020204" pitchFamily="34" charset="0"/>
                <a:cs typeface="Arial" panose="020B0604020202020204" pitchFamily="34" charset="0"/>
              </a:rPr>
              <a:t>Kopā ar bērnu iesaldējiet ūdeni saldētavā, jā ir iespēja ledus gabaliņiem jābūt dažādas ģeometriskās formas.</a:t>
            </a:r>
          </a:p>
          <a:p>
            <a:pPr>
              <a:lnSpc>
                <a:spcPct val="106000"/>
              </a:lnSpc>
              <a:spcAft>
                <a:spcPts val="800"/>
              </a:spcAft>
            </a:pPr>
            <a:r>
              <a:rPr lang="lv-LV" sz="2000" u="sng" dirty="0">
                <a:solidFill>
                  <a:srgbClr val="0563C1"/>
                </a:solidFill>
                <a:latin typeface="Times New Roman" panose="02020603050405020304" pitchFamily="18" charset="0"/>
                <a:ea typeface="Calibri" panose="020F0502020204030204" pitchFamily="34" charset="0"/>
                <a:cs typeface="Arial" panose="020B0604020202020204" pitchFamily="34" charset="0"/>
                <a:hlinkClick r:id="rId2">
                  <a:extLst>
                    <a:ext uri="{A12FA001-AC4F-418D-AE19-62706E023703}">
                      <ahyp:hlinkClr xmlns:ahyp="http://schemas.microsoft.com/office/drawing/2018/hyperlinkcolor" xmlns="" val="tx"/>
                    </a:ext>
                  </a:extLst>
                </a:hlinkClick>
              </a:rPr>
              <a:t>https://www.youtube.com/watch?v=I_yzhXjTfUE</a:t>
            </a:r>
            <a:endParaRPr lang="lv-LV" dirty="0">
              <a:latin typeface="Calibri" panose="020F0502020204030204" pitchFamily="34" charset="0"/>
              <a:ea typeface="Calibri" panose="020F0502020204030204" pitchFamily="34" charset="0"/>
              <a:cs typeface="Arial" panose="020B0604020202020204" pitchFamily="34" charset="0"/>
            </a:endParaRPr>
          </a:p>
          <a:p>
            <a:pPr marL="0" indent="0">
              <a:lnSpc>
                <a:spcPct val="106000"/>
              </a:lnSpc>
              <a:spcAft>
                <a:spcPts val="800"/>
              </a:spcAft>
              <a:buNone/>
            </a:pPr>
            <a:r>
              <a:rPr lang="lv-LV" sz="2000" dirty="0">
                <a:latin typeface="Arial" panose="020B0604020202020204" pitchFamily="34" charset="0"/>
                <a:ea typeface="Calibri" panose="020F0502020204030204" pitchFamily="34" charset="0"/>
                <a:cs typeface="Arial" panose="020B0604020202020204" pitchFamily="34" charset="0"/>
              </a:rPr>
              <a:t>*nepieciešamie materiāli: 2 bļodas ( kārstam un aukstam ūdenim), gaisa balons un tukša plastika pudele. </a:t>
            </a:r>
            <a:endParaRPr lang="lv-LV" dirty="0">
              <a:latin typeface="Arial" panose="020B0604020202020204" pitchFamily="34" charset="0"/>
              <a:ea typeface="Calibri" panose="020F0502020204030204" pitchFamily="34" charset="0"/>
              <a:cs typeface="Arial" panose="020B0604020202020204" pitchFamily="34" charset="0"/>
            </a:endParaRPr>
          </a:p>
          <a:p>
            <a:pPr marL="0" indent="0">
              <a:lnSpc>
                <a:spcPct val="106000"/>
              </a:lnSpc>
              <a:spcAft>
                <a:spcPts val="800"/>
              </a:spcAft>
              <a:buNone/>
            </a:pPr>
            <a:r>
              <a:rPr lang="lv-LV" sz="2800" b="1" i="1" dirty="0">
                <a:latin typeface="Arial" panose="020B0604020202020204" pitchFamily="34" charset="0"/>
                <a:ea typeface="Calibri" panose="020F0502020204030204" pitchFamily="34" charset="0"/>
                <a:cs typeface="Arial" panose="020B0604020202020204" pitchFamily="34" charset="0"/>
              </a:rPr>
              <a:t>Ievērojam drošības tehniku darbam ar kārsto ūdeni!!!</a:t>
            </a:r>
            <a:endParaRPr lang="lv-LV" dirty="0">
              <a:latin typeface="Arial" panose="020B0604020202020204" pitchFamily="34" charset="0"/>
              <a:ea typeface="Calibri" panose="020F0502020204030204" pitchFamily="34" charset="0"/>
              <a:cs typeface="Arial" panose="020B0604020202020204" pitchFamily="34" charset="0"/>
            </a:endParaRPr>
          </a:p>
          <a:p>
            <a:pPr marL="0" indent="0">
              <a:buNone/>
            </a:pPr>
            <a:endParaRPr lang="lv-LV" sz="2000" dirty="0">
              <a:latin typeface="Arial" panose="020B0604020202020204" pitchFamily="34" charset="0"/>
              <a:cs typeface="Arial" panose="020B0604020202020204" pitchFamily="34" charset="0"/>
            </a:endParaRPr>
          </a:p>
          <a:p>
            <a:pPr marL="0" indent="0">
              <a:buNone/>
            </a:pPr>
            <a:endParaRPr lang="lv-LV" sz="2000" dirty="0">
              <a:latin typeface="Arial" panose="020B0604020202020204" pitchFamily="34" charset="0"/>
              <a:cs typeface="Arial" panose="020B0604020202020204" pitchFamily="34" charset="0"/>
            </a:endParaRPr>
          </a:p>
          <a:p>
            <a:pPr marL="0" indent="0">
              <a:buNone/>
            </a:pPr>
            <a:endParaRPr lang="lv-LV"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7792494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F9255865-14D4-43DE-A314-A6FBD9007043}"/>
              </a:ext>
            </a:extLst>
          </p:cNvPr>
          <p:cNvSpPr>
            <a:spLocks noGrp="1"/>
          </p:cNvSpPr>
          <p:nvPr>
            <p:ph type="title"/>
          </p:nvPr>
        </p:nvSpPr>
        <p:spPr>
          <a:xfrm>
            <a:off x="1640156" y="384926"/>
            <a:ext cx="8911687" cy="1280890"/>
          </a:xfrm>
        </p:spPr>
        <p:txBody>
          <a:bodyPr/>
          <a:lstStyle/>
          <a:p>
            <a:r>
              <a:rPr lang="lv-LV" dirty="0">
                <a:latin typeface="Arial" panose="020B0604020202020204" pitchFamily="34" charset="0"/>
                <a:cs typeface="Arial" panose="020B0604020202020204" pitchFamily="34" charset="0"/>
              </a:rPr>
              <a:t>Dabaszinātņu joma</a:t>
            </a:r>
            <a:endParaRPr lang="lv-LV" dirty="0"/>
          </a:p>
        </p:txBody>
      </p:sp>
      <p:sp>
        <p:nvSpPr>
          <p:cNvPr id="3" name="Объект 2">
            <a:extLst>
              <a:ext uri="{FF2B5EF4-FFF2-40B4-BE49-F238E27FC236}">
                <a16:creationId xmlns:a16="http://schemas.microsoft.com/office/drawing/2014/main" xmlns="" id="{13234A15-E6FA-4EA5-A4CD-6741A8F9222B}"/>
              </a:ext>
            </a:extLst>
          </p:cNvPr>
          <p:cNvSpPr>
            <a:spLocks noGrp="1"/>
          </p:cNvSpPr>
          <p:nvPr>
            <p:ph idx="1"/>
          </p:nvPr>
        </p:nvSpPr>
        <p:spPr>
          <a:xfrm>
            <a:off x="1447060" y="1618695"/>
            <a:ext cx="10474802" cy="4213934"/>
          </a:xfrm>
        </p:spPr>
        <p:txBody>
          <a:bodyPr>
            <a:normAutofit/>
          </a:bodyPr>
          <a:lstStyle/>
          <a:p>
            <a:pPr>
              <a:lnSpc>
                <a:spcPct val="106000"/>
              </a:lnSpc>
              <a:spcAft>
                <a:spcPts val="800"/>
              </a:spcAft>
            </a:pPr>
            <a:r>
              <a:rPr lang="lv-LV" sz="2000" u="sng" dirty="0">
                <a:solidFill>
                  <a:srgbClr val="0563C1"/>
                </a:solidFill>
                <a:latin typeface="Arial" panose="020B0604020202020204" pitchFamily="34" charset="0"/>
                <a:ea typeface="Calibri" panose="020F0502020204030204" pitchFamily="34" charset="0"/>
                <a:cs typeface="Arial" panose="020B0604020202020204" pitchFamily="34" charset="0"/>
                <a:hlinkClick r:id="rId2">
                  <a:extLst>
                    <a:ext uri="{A12FA001-AC4F-418D-AE19-62706E023703}">
                      <ahyp:hlinkClr xmlns:ahyp="http://schemas.microsoft.com/office/drawing/2018/hyperlinkcolor" xmlns="" val="tx"/>
                    </a:ext>
                  </a:extLst>
                </a:hlinkClick>
              </a:rPr>
              <a:t>https://www.facebook.com/2205677242987562/videos/153784479242833/UzpfSTEwMDAxNDg3NzEwMDkyNjoyNjgzODEwMjExNzM2NjY5/</a:t>
            </a:r>
            <a:endParaRPr lang="lv-LV" sz="2000" dirty="0">
              <a:latin typeface="Arial" panose="020B0604020202020204" pitchFamily="34" charset="0"/>
              <a:ea typeface="Calibri" panose="020F0502020204030204" pitchFamily="34" charset="0"/>
              <a:cs typeface="Arial" panose="020B0604020202020204" pitchFamily="34" charset="0"/>
            </a:endParaRPr>
          </a:p>
          <a:p>
            <a:pPr>
              <a:lnSpc>
                <a:spcPct val="106000"/>
              </a:lnSpc>
              <a:spcAft>
                <a:spcPts val="800"/>
              </a:spcAft>
            </a:pPr>
            <a:r>
              <a:rPr lang="lv-LV" sz="2000" u="sng" dirty="0">
                <a:solidFill>
                  <a:srgbClr val="0563C1"/>
                </a:solidFill>
                <a:latin typeface="Arial" panose="020B0604020202020204" pitchFamily="34" charset="0"/>
                <a:ea typeface="Calibri" panose="020F0502020204030204" pitchFamily="34" charset="0"/>
                <a:cs typeface="Arial" panose="020B0604020202020204" pitchFamily="34" charset="0"/>
                <a:hlinkClick r:id="rId3">
                  <a:extLst>
                    <a:ext uri="{A12FA001-AC4F-418D-AE19-62706E023703}">
                      <ahyp:hlinkClr xmlns:ahyp="http://schemas.microsoft.com/office/drawing/2018/hyperlinkcolor" xmlns="" val="tx"/>
                    </a:ext>
                  </a:extLst>
                </a:hlinkClick>
              </a:rPr>
              <a:t>https://www.facebook.com/thedadlab/videos/1196294030712380/UzpfSTEwMDAwMTQwNDkxOTU5MToyNjgyNjQ0NzU4NTE5ODgx/</a:t>
            </a:r>
            <a:endParaRPr lang="lv-LV" sz="2000" dirty="0">
              <a:latin typeface="Arial" panose="020B0604020202020204" pitchFamily="34" charset="0"/>
              <a:ea typeface="Calibri" panose="020F0502020204030204" pitchFamily="34" charset="0"/>
              <a:cs typeface="Arial" panose="020B0604020202020204" pitchFamily="34" charset="0"/>
            </a:endParaRPr>
          </a:p>
          <a:p>
            <a:pPr>
              <a:lnSpc>
                <a:spcPct val="106000"/>
              </a:lnSpc>
              <a:spcAft>
                <a:spcPts val="800"/>
              </a:spcAft>
            </a:pPr>
            <a:r>
              <a:rPr lang="lv-LV" sz="2000" dirty="0">
                <a:latin typeface="Arial" panose="020B0604020202020204" pitchFamily="34" charset="0"/>
                <a:ea typeface="Calibri" panose="020F0502020204030204" pitchFamily="34" charset="0"/>
                <a:cs typeface="Arial" panose="020B0604020202020204" pitchFamily="34" charset="0"/>
              </a:rPr>
              <a:t>Noskatīties kopā ar bērnu multfilmu par ziedu dzīves ciklu, komentējot katru notikumu.</a:t>
            </a:r>
          </a:p>
          <a:p>
            <a:pPr marL="0" indent="0">
              <a:buNone/>
            </a:pPr>
            <a:r>
              <a:rPr lang="lv-LV" sz="2000" u="sng" dirty="0">
                <a:solidFill>
                  <a:srgbClr val="0563C1"/>
                </a:solidFill>
                <a:latin typeface="Arial" panose="020B0604020202020204" pitchFamily="34" charset="0"/>
                <a:ea typeface="Calibri" panose="020F0502020204030204" pitchFamily="34" charset="0"/>
                <a:cs typeface="Arial" panose="020B0604020202020204" pitchFamily="34" charset="0"/>
                <a:hlinkClick r:id="rId4">
                  <a:extLst>
                    <a:ext uri="{A12FA001-AC4F-418D-AE19-62706E023703}">
                      <ahyp:hlinkClr xmlns:ahyp="http://schemas.microsoft.com/office/drawing/2018/hyperlinkcolor" xmlns="" val="tx"/>
                    </a:ext>
                  </a:extLst>
                </a:hlinkClick>
              </a:rPr>
              <a:t>https://thekidshouldseethis.com/post/story-of-flowers-botanical-animation-azuma-makoto?fbclid=IwAR3e5eDcdAMz6A66mOsYIZVNwcklCUUH5zFUxg9XsO0R64xeoVE3qozn63c</a:t>
            </a:r>
            <a:endParaRPr lang="lv-LV"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8179354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1D812FBA-411A-4456-B94E-7A5398AA614D}"/>
              </a:ext>
            </a:extLst>
          </p:cNvPr>
          <p:cNvSpPr>
            <a:spLocks noGrp="1"/>
          </p:cNvSpPr>
          <p:nvPr>
            <p:ph type="title"/>
          </p:nvPr>
        </p:nvSpPr>
        <p:spPr>
          <a:xfrm>
            <a:off x="1846556" y="544211"/>
            <a:ext cx="8761412" cy="1027137"/>
          </a:xfrm>
        </p:spPr>
        <p:txBody>
          <a:bodyPr/>
          <a:lstStyle/>
          <a:p>
            <a:r>
              <a:rPr lang="lv-LV" dirty="0">
                <a:latin typeface="Arial" panose="020B0604020202020204" pitchFamily="34" charset="0"/>
                <a:cs typeface="Arial" panose="020B0604020202020204" pitchFamily="34" charset="0"/>
              </a:rPr>
              <a:t>Matemātikas</a:t>
            </a:r>
            <a:r>
              <a:rPr lang="lv-LV" dirty="0"/>
              <a:t> </a:t>
            </a:r>
            <a:r>
              <a:rPr lang="lv-LV" dirty="0">
                <a:latin typeface="Arial" panose="020B0604020202020204" pitchFamily="34" charset="0"/>
                <a:cs typeface="Arial" panose="020B0604020202020204" pitchFamily="34" charset="0"/>
              </a:rPr>
              <a:t>joma</a:t>
            </a:r>
            <a:endParaRPr lang="lv-LV" dirty="0"/>
          </a:p>
        </p:txBody>
      </p:sp>
      <p:sp>
        <p:nvSpPr>
          <p:cNvPr id="3" name="Объект 2">
            <a:extLst>
              <a:ext uri="{FF2B5EF4-FFF2-40B4-BE49-F238E27FC236}">
                <a16:creationId xmlns:a16="http://schemas.microsoft.com/office/drawing/2014/main" xmlns="" id="{9F439DA8-120D-4856-85FE-E4EE864D04FF}"/>
              </a:ext>
            </a:extLst>
          </p:cNvPr>
          <p:cNvSpPr>
            <a:spLocks noGrp="1"/>
          </p:cNvSpPr>
          <p:nvPr>
            <p:ph idx="1"/>
          </p:nvPr>
        </p:nvSpPr>
        <p:spPr>
          <a:xfrm>
            <a:off x="1846556" y="1787371"/>
            <a:ext cx="8915400" cy="3777622"/>
          </a:xfrm>
        </p:spPr>
        <p:txBody>
          <a:bodyPr/>
          <a:lstStyle/>
          <a:p>
            <a:pPr marL="0" indent="0">
              <a:buNone/>
            </a:pPr>
            <a:r>
              <a:rPr lang="lv-LV" b="1" dirty="0">
                <a:latin typeface="Arial" panose="020B0604020202020204" pitchFamily="34" charset="0"/>
                <a:cs typeface="Arial" panose="020B0604020202020204" pitchFamily="34" charset="0"/>
              </a:rPr>
              <a:t>Sasniedzamais rezultāts: </a:t>
            </a:r>
          </a:p>
          <a:p>
            <a:pPr marL="0" indent="0">
              <a:buNone/>
            </a:pPr>
            <a:r>
              <a:rPr lang="lv-LV" dirty="0">
                <a:latin typeface="Arial" panose="020B0604020202020204" pitchFamily="34" charset="0"/>
                <a:cs typeface="Arial" panose="020B0604020202020204" pitchFamily="34" charset="0"/>
              </a:rPr>
              <a:t>Patstāvīgi skaita priekšmetus trīs apjomā, ievēro skaitīšanas algoritmu.</a:t>
            </a:r>
          </a:p>
          <a:p>
            <a:pPr marL="0" indent="0">
              <a:buNone/>
            </a:pPr>
            <a:r>
              <a:rPr lang="lv-LV" dirty="0">
                <a:latin typeface="Arial" panose="020B0604020202020204" pitchFamily="34" charset="0"/>
                <a:cs typeface="Arial" panose="020B0604020202020204" pitchFamily="34" charset="0"/>
              </a:rPr>
              <a:t>Izzina ģeometriskās figūras, to skaitā telpiskus ķermeņus, raksturo to formu un saista ar pazīstamiem objektiem. (Atrod noteiktas formas priekšmetus (apaļš, stūrains).)</a:t>
            </a:r>
          </a:p>
          <a:p>
            <a:pPr marL="0" indent="0">
              <a:buNone/>
            </a:pPr>
            <a:endParaRPr lang="lv-LV" dirty="0">
              <a:latin typeface="Arial" panose="020B0604020202020204" pitchFamily="34" charset="0"/>
              <a:cs typeface="Arial" panose="020B0604020202020204" pitchFamily="34" charset="0"/>
            </a:endParaRPr>
          </a:p>
          <a:p>
            <a:pPr>
              <a:lnSpc>
                <a:spcPct val="107000"/>
              </a:lnSpc>
              <a:spcAft>
                <a:spcPts val="800"/>
              </a:spcAft>
            </a:pPr>
            <a:r>
              <a:rPr lang="lv-LV" u="sng" dirty="0">
                <a:solidFill>
                  <a:srgbClr val="0563C1"/>
                </a:solidFill>
                <a:latin typeface="Times New Roman" panose="02020603050405020304" pitchFamily="18" charset="0"/>
                <a:ea typeface="Calibri" panose="020F0502020204030204" pitchFamily="34" charset="0"/>
                <a:cs typeface="Arial" panose="020B0604020202020204" pitchFamily="34" charset="0"/>
                <a:hlinkClick r:id="rId2">
                  <a:extLst>
                    <a:ext uri="{A12FA001-AC4F-418D-AE19-62706E023703}">
                      <ahyp:hlinkClr xmlns:ahyp="http://schemas.microsoft.com/office/drawing/2018/hyperlinkcolor" xmlns="" val="tx"/>
                    </a:ext>
                  </a:extLst>
                </a:hlinkClick>
              </a:rPr>
              <a:t>https://www.facebook.com/7daysofplay/videos/543164486582104/UzpfSTEwMDAxNDg3NzEwMDkyNjoyNjY5OTgwODE2NDUyOTQy/</a:t>
            </a:r>
            <a:endParaRPr lang="lv-LV" sz="1600" dirty="0">
              <a:latin typeface="Calibri" panose="020F0502020204030204" pitchFamily="34" charset="0"/>
              <a:ea typeface="Calibri" panose="020F0502020204030204" pitchFamily="34" charset="0"/>
              <a:cs typeface="Arial" panose="020B0604020202020204" pitchFamily="34" charset="0"/>
            </a:endParaRPr>
          </a:p>
          <a:p>
            <a:pPr marL="0" indent="0">
              <a:lnSpc>
                <a:spcPct val="107000"/>
              </a:lnSpc>
              <a:spcAft>
                <a:spcPts val="800"/>
              </a:spcAft>
              <a:buNone/>
            </a:pPr>
            <a:r>
              <a:rPr lang="lv-LV" dirty="0">
                <a:latin typeface="Times New Roman" panose="02020603050405020304" pitchFamily="18" charset="0"/>
                <a:ea typeface="Calibri" panose="020F0502020204030204" pitchFamily="34" charset="0"/>
                <a:cs typeface="Arial" panose="020B0604020202020204" pitchFamily="34" charset="0"/>
              </a:rPr>
              <a:t>*Bumbiņu vietā var izmantot plastmasas korķus no minerālūdens, limonādes vai jebkādas citas pudeles.  Uz uzliekamajām daļām ieteicams uzzīmēt ziedus: tulpes, narcisi, krokusi.</a:t>
            </a:r>
            <a:endParaRPr lang="lv-LV" sz="1600" dirty="0">
              <a:latin typeface="Calibri" panose="020F0502020204030204" pitchFamily="34" charset="0"/>
              <a:ea typeface="Calibri" panose="020F0502020204030204" pitchFamily="34" charset="0"/>
              <a:cs typeface="Arial" panose="020B0604020202020204" pitchFamily="34" charset="0"/>
            </a:endParaRPr>
          </a:p>
          <a:p>
            <a:pPr marL="0" indent="0">
              <a:buNone/>
            </a:pPr>
            <a:endParaRPr lang="lv-LV" dirty="0">
              <a:latin typeface="Arial" panose="020B0604020202020204" pitchFamily="34" charset="0"/>
              <a:cs typeface="Arial" panose="020B0604020202020204" pitchFamily="34" charset="0"/>
            </a:endParaRPr>
          </a:p>
          <a:p>
            <a:endParaRPr lang="lv-LV" dirty="0"/>
          </a:p>
        </p:txBody>
      </p:sp>
      <p:pic>
        <p:nvPicPr>
          <p:cNvPr id="5" name="Рисунок 4">
            <a:extLst>
              <a:ext uri="{FF2B5EF4-FFF2-40B4-BE49-F238E27FC236}">
                <a16:creationId xmlns:a16="http://schemas.microsoft.com/office/drawing/2014/main" xmlns="" id="{72E8150B-06F6-4ACE-9B40-C05CB174E9B2}"/>
              </a:ext>
            </a:extLst>
          </p:cNvPr>
          <p:cNvPicPr/>
          <p:nvPr/>
        </p:nvPicPr>
        <p:blipFill>
          <a:blip r:embed="rId3" cstate="print">
            <a:extLst>
              <a:ext uri="{28A0092B-C50C-407E-A947-70E740481C1C}">
                <a14:useLocalDpi xmlns:a14="http://schemas.microsoft.com/office/drawing/2010/main" xmlns="" val="0"/>
              </a:ext>
            </a:extLst>
          </a:blip>
          <a:stretch>
            <a:fillRect/>
          </a:stretch>
        </p:blipFill>
        <p:spPr>
          <a:xfrm>
            <a:off x="3125787" y="5224055"/>
            <a:ext cx="5940425" cy="1600200"/>
          </a:xfrm>
          <a:prstGeom prst="rect">
            <a:avLst/>
          </a:prstGeom>
        </p:spPr>
      </p:pic>
    </p:spTree>
    <p:extLst>
      <p:ext uri="{BB962C8B-B14F-4D97-AF65-F5344CB8AC3E}">
        <p14:creationId xmlns:p14="http://schemas.microsoft.com/office/powerpoint/2010/main" xmlns="" val="34162827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EF1A8EA0-2ADA-4E5D-9E27-AA1B8C80833B}"/>
              </a:ext>
            </a:extLst>
          </p:cNvPr>
          <p:cNvSpPr>
            <a:spLocks noGrp="1"/>
          </p:cNvSpPr>
          <p:nvPr>
            <p:ph type="title"/>
          </p:nvPr>
        </p:nvSpPr>
        <p:spPr/>
        <p:txBody>
          <a:bodyPr/>
          <a:lstStyle/>
          <a:p>
            <a:r>
              <a:rPr lang="lv-LV" dirty="0">
                <a:latin typeface="Arial" panose="020B0604020202020204" pitchFamily="34" charset="0"/>
                <a:cs typeface="Arial" panose="020B0604020202020204" pitchFamily="34" charset="0"/>
              </a:rPr>
              <a:t>Matemātikas</a:t>
            </a:r>
            <a:r>
              <a:rPr lang="lv-LV" dirty="0"/>
              <a:t> </a:t>
            </a:r>
            <a:r>
              <a:rPr lang="lv-LV" dirty="0">
                <a:latin typeface="Arial" panose="020B0604020202020204" pitchFamily="34" charset="0"/>
                <a:cs typeface="Arial" panose="020B0604020202020204" pitchFamily="34" charset="0"/>
              </a:rPr>
              <a:t>joma</a:t>
            </a:r>
            <a:endParaRPr lang="lv-LV" dirty="0"/>
          </a:p>
        </p:txBody>
      </p:sp>
      <p:sp>
        <p:nvSpPr>
          <p:cNvPr id="3" name="Объект 2">
            <a:extLst>
              <a:ext uri="{FF2B5EF4-FFF2-40B4-BE49-F238E27FC236}">
                <a16:creationId xmlns:a16="http://schemas.microsoft.com/office/drawing/2014/main" xmlns="" id="{7A27DB40-4028-4A67-A62B-0600DEC426DC}"/>
              </a:ext>
            </a:extLst>
          </p:cNvPr>
          <p:cNvSpPr>
            <a:spLocks noGrp="1"/>
          </p:cNvSpPr>
          <p:nvPr>
            <p:ph idx="1"/>
          </p:nvPr>
        </p:nvSpPr>
        <p:spPr/>
        <p:txBody>
          <a:bodyPr>
            <a:normAutofit/>
          </a:bodyPr>
          <a:lstStyle/>
          <a:p>
            <a:r>
              <a:rPr lang="lv-LV" sz="2000" dirty="0">
                <a:latin typeface="Arial" panose="020B0604020202020204" pitchFamily="34" charset="0"/>
                <a:cs typeface="Arial" panose="020B0604020202020204" pitchFamily="34" charset="0"/>
              </a:rPr>
              <a:t>1-	Ziedi.</a:t>
            </a:r>
          </a:p>
          <a:p>
            <a:pPr marL="0" indent="0">
              <a:buNone/>
            </a:pPr>
            <a:r>
              <a:rPr lang="lv-LV" sz="2000" dirty="0">
                <a:latin typeface="Arial" panose="020B0604020202020204" pitchFamily="34" charset="0"/>
                <a:cs typeface="Arial" panose="020B0604020202020204" pitchFamily="34" charset="0"/>
              </a:rPr>
              <a:t>Savienot atbilstošu zieda kātiņu ar ziedu.</a:t>
            </a:r>
          </a:p>
          <a:p>
            <a:r>
              <a:rPr lang="lv-LV" sz="2000" dirty="0">
                <a:latin typeface="Arial" panose="020B0604020202020204" pitchFamily="34" charset="0"/>
                <a:cs typeface="Arial" panose="020B0604020202020204" pitchFamily="34" charset="0"/>
              </a:rPr>
              <a:t>2-	Uz olām uzzīmēt ģeometriskās figūras – Riņķi, kvadrātu, trīsstūri, piedāvāt bērnam atrast un pielīmēt atbilstošā vietā iepriekš sagatavotās ģeometriskās figūras no krāsainā papīra.</a:t>
            </a:r>
          </a:p>
          <a:p>
            <a:endParaRPr lang="lv-LV" sz="2000" dirty="0">
              <a:latin typeface="Arial" panose="020B0604020202020204" pitchFamily="34" charset="0"/>
              <a:cs typeface="Arial" panose="020B0604020202020204" pitchFamily="34" charset="0"/>
            </a:endParaRPr>
          </a:p>
        </p:txBody>
      </p:sp>
      <p:pic>
        <p:nvPicPr>
          <p:cNvPr id="5" name="Рисунок 4">
            <a:extLst>
              <a:ext uri="{FF2B5EF4-FFF2-40B4-BE49-F238E27FC236}">
                <a16:creationId xmlns:a16="http://schemas.microsoft.com/office/drawing/2014/main" xmlns="" id="{52121563-A378-4478-83B7-CF9E4AAF3547}"/>
              </a:ext>
            </a:extLst>
          </p:cNvPr>
          <p:cNvPicPr/>
          <p:nvPr/>
        </p:nvPicPr>
        <p:blipFill>
          <a:blip r:embed="rId2" cstate="print">
            <a:extLst>
              <a:ext uri="{28A0092B-C50C-407E-A947-70E740481C1C}">
                <a14:useLocalDpi xmlns:a14="http://schemas.microsoft.com/office/drawing/2010/main" xmlns="" val="0"/>
              </a:ext>
            </a:extLst>
          </a:blip>
          <a:stretch>
            <a:fillRect/>
          </a:stretch>
        </p:blipFill>
        <p:spPr>
          <a:xfrm>
            <a:off x="1724379" y="4022411"/>
            <a:ext cx="2119652" cy="2724618"/>
          </a:xfrm>
          <a:prstGeom prst="rect">
            <a:avLst/>
          </a:prstGeom>
        </p:spPr>
      </p:pic>
      <p:pic>
        <p:nvPicPr>
          <p:cNvPr id="6" name="Рисунок 5">
            <a:extLst>
              <a:ext uri="{FF2B5EF4-FFF2-40B4-BE49-F238E27FC236}">
                <a16:creationId xmlns:a16="http://schemas.microsoft.com/office/drawing/2014/main" xmlns="" id="{4C09A824-62F7-402C-B133-D70D6FF75F67}"/>
              </a:ext>
            </a:extLst>
          </p:cNvPr>
          <p:cNvPicPr/>
          <p:nvPr/>
        </p:nvPicPr>
        <p:blipFill>
          <a:blip r:embed="rId3" cstate="print">
            <a:extLst>
              <a:ext uri="{28A0092B-C50C-407E-A947-70E740481C1C}">
                <a14:useLocalDpi xmlns:a14="http://schemas.microsoft.com/office/drawing/2010/main" xmlns="" val="0"/>
              </a:ext>
            </a:extLst>
          </a:blip>
          <a:stretch>
            <a:fillRect/>
          </a:stretch>
        </p:blipFill>
        <p:spPr>
          <a:xfrm>
            <a:off x="4387681" y="4022411"/>
            <a:ext cx="1595870" cy="2706863"/>
          </a:xfrm>
          <a:prstGeom prst="rect">
            <a:avLst/>
          </a:prstGeom>
        </p:spPr>
      </p:pic>
    </p:spTree>
    <p:extLst>
      <p:ext uri="{BB962C8B-B14F-4D97-AF65-F5344CB8AC3E}">
        <p14:creationId xmlns:p14="http://schemas.microsoft.com/office/powerpoint/2010/main" xmlns="" val="41361033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AEC7C683-5BDD-4B76-A7D3-130552CEAA6D}"/>
              </a:ext>
            </a:extLst>
          </p:cNvPr>
          <p:cNvSpPr>
            <a:spLocks noGrp="1"/>
          </p:cNvSpPr>
          <p:nvPr>
            <p:ph type="title"/>
          </p:nvPr>
        </p:nvSpPr>
        <p:spPr>
          <a:xfrm>
            <a:off x="1722913" y="526455"/>
            <a:ext cx="8911687" cy="1280890"/>
          </a:xfrm>
        </p:spPr>
        <p:txBody>
          <a:bodyPr/>
          <a:lstStyle/>
          <a:p>
            <a:r>
              <a:rPr lang="lv-LV" dirty="0">
                <a:latin typeface="Arial" panose="020B0604020202020204" pitchFamily="34" charset="0"/>
                <a:cs typeface="Arial" panose="020B0604020202020204" pitchFamily="34" charset="0"/>
              </a:rPr>
              <a:t>Matemātikas</a:t>
            </a:r>
            <a:r>
              <a:rPr lang="lv-LV" dirty="0"/>
              <a:t> </a:t>
            </a:r>
            <a:r>
              <a:rPr lang="lv-LV" dirty="0">
                <a:latin typeface="Arial" panose="020B0604020202020204" pitchFamily="34" charset="0"/>
                <a:cs typeface="Arial" panose="020B0604020202020204" pitchFamily="34" charset="0"/>
              </a:rPr>
              <a:t>joma</a:t>
            </a:r>
            <a:endParaRPr lang="lv-LV" dirty="0"/>
          </a:p>
        </p:txBody>
      </p:sp>
      <p:sp>
        <p:nvSpPr>
          <p:cNvPr id="3" name="Объект 2">
            <a:extLst>
              <a:ext uri="{FF2B5EF4-FFF2-40B4-BE49-F238E27FC236}">
                <a16:creationId xmlns:a16="http://schemas.microsoft.com/office/drawing/2014/main" xmlns="" id="{F7E2C332-D568-4430-A7ED-0EAC2E79AA96}"/>
              </a:ext>
            </a:extLst>
          </p:cNvPr>
          <p:cNvSpPr>
            <a:spLocks noGrp="1"/>
          </p:cNvSpPr>
          <p:nvPr>
            <p:ph idx="1"/>
          </p:nvPr>
        </p:nvSpPr>
        <p:spPr>
          <a:xfrm>
            <a:off x="1185179" y="1283678"/>
            <a:ext cx="7692491" cy="5047867"/>
          </a:xfrm>
        </p:spPr>
        <p:txBody>
          <a:bodyPr>
            <a:normAutofit/>
          </a:bodyPr>
          <a:lstStyle/>
          <a:p>
            <a:r>
              <a:rPr lang="lv-LV" sz="2000" dirty="0">
                <a:latin typeface="Arial" panose="020B0604020202020204" pitchFamily="34" charset="0"/>
                <a:cs typeface="Arial" panose="020B0604020202020204" pitchFamily="34" charset="0"/>
              </a:rPr>
              <a:t>1) Aizlīmējot olu, veidot noteiktas un nenoteiktas stūrainas   formas ģeometriskas figūras -  taisnstūris, kvadrāts, daudzstūris.</a:t>
            </a:r>
          </a:p>
          <a:p>
            <a:r>
              <a:rPr lang="lv-LV" sz="2000" dirty="0">
                <a:latin typeface="Arial" panose="020B0604020202020204" pitchFamily="34" charset="0"/>
                <a:cs typeface="Arial" panose="020B0604020202020204" pitchFamily="34" charset="0"/>
              </a:rPr>
              <a:t>2) Aizlīmēt olu ar apaļas formas elementiem.</a:t>
            </a:r>
          </a:p>
          <a:p>
            <a:pPr marL="0" indent="0">
              <a:buNone/>
            </a:pPr>
            <a:r>
              <a:rPr lang="lv-LV" sz="2000" dirty="0">
                <a:latin typeface="Arial" panose="020B0604020202020204" pitchFamily="34" charset="0"/>
                <a:cs typeface="Arial" panose="020B0604020202020204" pitchFamily="34" charset="0"/>
              </a:rPr>
              <a:t>Visas darbības pildīt kopā ar bērnu, komentēt un skaidrot notiekošo. Dot bērnam izvēlēties formas un krāsa, dot iespēju palīdzēt sagatavot nepieciešamos materiālus un sakārtot pēc nodarbošanās, darba vietu.</a:t>
            </a:r>
          </a:p>
          <a:p>
            <a:pPr>
              <a:lnSpc>
                <a:spcPct val="106000"/>
              </a:lnSpc>
              <a:spcAft>
                <a:spcPts val="800"/>
              </a:spcAft>
            </a:pPr>
            <a:r>
              <a:rPr lang="lv-LV" sz="2000" dirty="0">
                <a:latin typeface="Arial" panose="020B0604020202020204" pitchFamily="34" charset="0"/>
                <a:ea typeface="Calibri" panose="020F0502020204030204" pitchFamily="34" charset="0"/>
                <a:cs typeface="Arial" panose="020B0604020202020204" pitchFamily="34" charset="0"/>
              </a:rPr>
              <a:t>Prasmes skaitīt trīs apjomā nostiprināšanai, vēlams reizi  dienā ( bet katru dienu), skatīties multfilmu seriāla “Skaitlīši” </a:t>
            </a:r>
            <a:r>
              <a:rPr lang="lv-LV" sz="2000" b="1" dirty="0">
                <a:latin typeface="Arial" panose="020B0604020202020204" pitchFamily="34" charset="0"/>
                <a:ea typeface="Calibri" panose="020F0502020204030204" pitchFamily="34" charset="0"/>
                <a:cs typeface="Arial" panose="020B0604020202020204" pitchFamily="34" charset="0"/>
              </a:rPr>
              <a:t>pirmo </a:t>
            </a:r>
            <a:r>
              <a:rPr lang="lv-LV" sz="2000" dirty="0">
                <a:latin typeface="Arial" panose="020B0604020202020204" pitchFamily="34" charset="0"/>
                <a:ea typeface="Calibri" panose="020F0502020204030204" pitchFamily="34" charset="0"/>
                <a:cs typeface="Arial" panose="020B0604020202020204" pitchFamily="34" charset="0"/>
              </a:rPr>
              <a:t>sēriju. ( Tālākai attīstībai var skatīties arī nākošās sērijas).</a:t>
            </a:r>
          </a:p>
          <a:p>
            <a:pPr marL="0" indent="0">
              <a:lnSpc>
                <a:spcPct val="106000"/>
              </a:lnSpc>
              <a:spcAft>
                <a:spcPts val="800"/>
              </a:spcAft>
              <a:buNone/>
            </a:pPr>
            <a:r>
              <a:rPr lang="lv-LV" sz="2000" u="sng" dirty="0">
                <a:solidFill>
                  <a:srgbClr val="0563C1"/>
                </a:solidFill>
                <a:latin typeface="Arial" panose="020B0604020202020204" pitchFamily="34" charset="0"/>
                <a:ea typeface="Calibri" panose="020F0502020204030204" pitchFamily="34" charset="0"/>
                <a:cs typeface="Arial" panose="020B0604020202020204" pitchFamily="34" charset="0"/>
                <a:hlinkClick r:id="rId2">
                  <a:extLst>
                    <a:ext uri="{A12FA001-AC4F-418D-AE19-62706E023703}">
                      <ahyp:hlinkClr xmlns:ahyp="http://schemas.microsoft.com/office/drawing/2018/hyperlinkcolor" xmlns="" val="tx"/>
                    </a:ext>
                  </a:extLst>
                </a:hlinkClick>
              </a:rPr>
              <a:t>https://bernistaba.lsm.lv/skaties/6119-skaitlisi</a:t>
            </a:r>
            <a:endParaRPr lang="lv-LV" sz="2000" dirty="0">
              <a:latin typeface="Arial" panose="020B0604020202020204" pitchFamily="34" charset="0"/>
              <a:ea typeface="Calibri" panose="020F0502020204030204" pitchFamily="34" charset="0"/>
              <a:cs typeface="Arial" panose="020B0604020202020204" pitchFamily="34" charset="0"/>
            </a:endParaRPr>
          </a:p>
          <a:p>
            <a:endParaRPr lang="lv-LV" sz="2000" dirty="0">
              <a:latin typeface="Arial" panose="020B0604020202020204" pitchFamily="34" charset="0"/>
              <a:cs typeface="Arial" panose="020B0604020202020204" pitchFamily="34" charset="0"/>
            </a:endParaRPr>
          </a:p>
          <a:p>
            <a:pPr marL="0" indent="0">
              <a:buNone/>
            </a:pPr>
            <a:endParaRPr lang="lv-LV" dirty="0"/>
          </a:p>
        </p:txBody>
      </p:sp>
      <p:pic>
        <p:nvPicPr>
          <p:cNvPr id="4" name="Рисунок 3">
            <a:extLst>
              <a:ext uri="{FF2B5EF4-FFF2-40B4-BE49-F238E27FC236}">
                <a16:creationId xmlns:a16="http://schemas.microsoft.com/office/drawing/2014/main" xmlns="" id="{CAA32314-D092-4D8B-98EF-31FB8A8E5A07}"/>
              </a:ext>
            </a:extLst>
          </p:cNvPr>
          <p:cNvPicPr/>
          <p:nvPr/>
        </p:nvPicPr>
        <p:blipFill>
          <a:blip r:embed="rId3" cstate="print">
            <a:extLst>
              <a:ext uri="{28A0092B-C50C-407E-A947-70E740481C1C}">
                <a14:useLocalDpi xmlns:a14="http://schemas.microsoft.com/office/drawing/2010/main" xmlns="" val="0"/>
              </a:ext>
            </a:extLst>
          </a:blip>
          <a:stretch>
            <a:fillRect/>
          </a:stretch>
        </p:blipFill>
        <p:spPr>
          <a:xfrm>
            <a:off x="9126245" y="1273034"/>
            <a:ext cx="2937384" cy="2928805"/>
          </a:xfrm>
          <a:prstGeom prst="rect">
            <a:avLst/>
          </a:prstGeom>
        </p:spPr>
      </p:pic>
    </p:spTree>
    <p:extLst>
      <p:ext uri="{BB962C8B-B14F-4D97-AF65-F5344CB8AC3E}">
        <p14:creationId xmlns:p14="http://schemas.microsoft.com/office/powerpoint/2010/main" xmlns="" val="13767236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E1243CB5-5150-4362-84B6-79C0716BEBB5}"/>
              </a:ext>
            </a:extLst>
          </p:cNvPr>
          <p:cNvSpPr>
            <a:spLocks noGrp="1"/>
          </p:cNvSpPr>
          <p:nvPr>
            <p:ph type="title"/>
          </p:nvPr>
        </p:nvSpPr>
        <p:spPr>
          <a:xfrm>
            <a:off x="1820568" y="490945"/>
            <a:ext cx="8911687" cy="1280890"/>
          </a:xfrm>
        </p:spPr>
        <p:txBody>
          <a:bodyPr/>
          <a:lstStyle/>
          <a:p>
            <a:r>
              <a:rPr lang="lv-LV" dirty="0">
                <a:latin typeface="Arial" panose="020B0604020202020204" pitchFamily="34" charset="0"/>
                <a:cs typeface="Arial" panose="020B0604020202020204" pitchFamily="34" charset="0"/>
              </a:rPr>
              <a:t>Matemātikas</a:t>
            </a:r>
            <a:r>
              <a:rPr lang="lv-LV" dirty="0"/>
              <a:t> </a:t>
            </a:r>
            <a:r>
              <a:rPr lang="lv-LV" dirty="0">
                <a:latin typeface="Arial" panose="020B0604020202020204" pitchFamily="34" charset="0"/>
                <a:cs typeface="Arial" panose="020B0604020202020204" pitchFamily="34" charset="0"/>
              </a:rPr>
              <a:t>joma</a:t>
            </a:r>
            <a:endParaRPr lang="lv-LV" dirty="0"/>
          </a:p>
        </p:txBody>
      </p:sp>
      <p:sp>
        <p:nvSpPr>
          <p:cNvPr id="3" name="Объект 2">
            <a:extLst>
              <a:ext uri="{FF2B5EF4-FFF2-40B4-BE49-F238E27FC236}">
                <a16:creationId xmlns:a16="http://schemas.microsoft.com/office/drawing/2014/main" xmlns="" id="{D3CA8DE4-92D7-40E9-839E-842EBDCF657B}"/>
              </a:ext>
            </a:extLst>
          </p:cNvPr>
          <p:cNvSpPr>
            <a:spLocks noGrp="1"/>
          </p:cNvSpPr>
          <p:nvPr>
            <p:ph idx="1"/>
          </p:nvPr>
        </p:nvSpPr>
        <p:spPr>
          <a:xfrm>
            <a:off x="1816855" y="1540189"/>
            <a:ext cx="6687953" cy="1495974"/>
          </a:xfrm>
        </p:spPr>
        <p:txBody>
          <a:bodyPr>
            <a:normAutofit lnSpcReduction="10000"/>
          </a:bodyPr>
          <a:lstStyle/>
          <a:p>
            <a:r>
              <a:rPr lang="lv-LV" sz="2000" dirty="0">
                <a:latin typeface="Arial" panose="020B0604020202020204" pitchFamily="34" charset="0"/>
                <a:cs typeface="Arial" panose="020B0604020202020204" pitchFamily="34" charset="0"/>
              </a:rPr>
              <a:t>Šķiro priekšmetus pēc nosacījuma – pēc, krāsa, vai formas. </a:t>
            </a:r>
          </a:p>
          <a:p>
            <a:endParaRPr lang="lv-LV" sz="2000" dirty="0">
              <a:latin typeface="Arial" panose="020B0604020202020204" pitchFamily="34" charset="0"/>
              <a:cs typeface="Arial" panose="020B0604020202020204" pitchFamily="34" charset="0"/>
            </a:endParaRPr>
          </a:p>
          <a:p>
            <a:r>
              <a:rPr lang="lv-LV" sz="2000" dirty="0">
                <a:latin typeface="Arial" panose="020B0604020202020204" pitchFamily="34" charset="0"/>
                <a:cs typeface="Arial" panose="020B0604020202020204" pitchFamily="34" charset="0"/>
              </a:rPr>
              <a:t>Refleksija:</a:t>
            </a:r>
          </a:p>
          <a:p>
            <a:endParaRPr lang="lv-LV" sz="2000" dirty="0">
              <a:latin typeface="Arial" panose="020B0604020202020204" pitchFamily="34" charset="0"/>
              <a:cs typeface="Arial" panose="020B0604020202020204" pitchFamily="34" charset="0"/>
            </a:endParaRPr>
          </a:p>
        </p:txBody>
      </p:sp>
      <p:pic>
        <p:nvPicPr>
          <p:cNvPr id="4" name="Рисунок 3">
            <a:extLst>
              <a:ext uri="{FF2B5EF4-FFF2-40B4-BE49-F238E27FC236}">
                <a16:creationId xmlns:a16="http://schemas.microsoft.com/office/drawing/2014/main" xmlns="" id="{8B2CC3FD-6F3D-4FD6-8B11-5F0E1A7A2069}"/>
              </a:ext>
            </a:extLst>
          </p:cNvPr>
          <p:cNvPicPr/>
          <p:nvPr/>
        </p:nvPicPr>
        <p:blipFill>
          <a:blip r:embed="rId2">
            <a:extLst>
              <a:ext uri="{28A0092B-C50C-407E-A947-70E740481C1C}">
                <a14:useLocalDpi xmlns:a14="http://schemas.microsoft.com/office/drawing/2010/main" xmlns="" val="0"/>
              </a:ext>
            </a:extLst>
          </a:blip>
          <a:stretch>
            <a:fillRect/>
          </a:stretch>
        </p:blipFill>
        <p:spPr>
          <a:xfrm>
            <a:off x="8805135" y="842195"/>
            <a:ext cx="2788920" cy="1859280"/>
          </a:xfrm>
          <a:prstGeom prst="rect">
            <a:avLst/>
          </a:prstGeom>
        </p:spPr>
      </p:pic>
      <p:pic>
        <p:nvPicPr>
          <p:cNvPr id="6" name="Рисунок 5">
            <a:extLst>
              <a:ext uri="{FF2B5EF4-FFF2-40B4-BE49-F238E27FC236}">
                <a16:creationId xmlns:a16="http://schemas.microsoft.com/office/drawing/2014/main" xmlns="" id="{0B52CA7A-0EA2-4D5E-AC75-8295971D938B}"/>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rot="5400000">
            <a:off x="1500000" y="3596896"/>
            <a:ext cx="3165896" cy="2374422"/>
          </a:xfrm>
          <a:prstGeom prst="rect">
            <a:avLst/>
          </a:prstGeom>
        </p:spPr>
      </p:pic>
      <p:pic>
        <p:nvPicPr>
          <p:cNvPr id="10" name="Рисунок 9">
            <a:extLst>
              <a:ext uri="{FF2B5EF4-FFF2-40B4-BE49-F238E27FC236}">
                <a16:creationId xmlns:a16="http://schemas.microsoft.com/office/drawing/2014/main" xmlns="" id="{C6461679-B420-4BE1-B318-789E897CD93B}"/>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rot="5400000">
            <a:off x="4610905" y="2747602"/>
            <a:ext cx="3567480" cy="2675610"/>
          </a:xfrm>
          <a:prstGeom prst="rect">
            <a:avLst/>
          </a:prstGeom>
        </p:spPr>
      </p:pic>
    </p:spTree>
    <p:extLst>
      <p:ext uri="{BB962C8B-B14F-4D97-AF65-F5344CB8AC3E}">
        <p14:creationId xmlns:p14="http://schemas.microsoft.com/office/powerpoint/2010/main" xmlns="" val="20528031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E1815E7F-4EE5-4B89-A72A-53ADD5DE326B}"/>
              </a:ext>
            </a:extLst>
          </p:cNvPr>
          <p:cNvSpPr>
            <a:spLocks noGrp="1"/>
          </p:cNvSpPr>
          <p:nvPr>
            <p:ph type="title"/>
          </p:nvPr>
        </p:nvSpPr>
        <p:spPr>
          <a:xfrm>
            <a:off x="1834611" y="486475"/>
            <a:ext cx="8915400" cy="920605"/>
          </a:xfrm>
        </p:spPr>
        <p:txBody>
          <a:bodyPr/>
          <a:lstStyle/>
          <a:p>
            <a:r>
              <a:rPr lang="lv-LV" dirty="0">
                <a:solidFill>
                  <a:prstClr val="black">
                    <a:lumMod val="85000"/>
                    <a:lumOff val="15000"/>
                  </a:prstClr>
                </a:solidFill>
                <a:latin typeface="Arial" panose="020B0604020202020204" pitchFamily="34" charset="0"/>
                <a:cs typeface="Arial" panose="020B0604020202020204" pitchFamily="34" charset="0"/>
              </a:rPr>
              <a:t>Tehnoloģiju joma</a:t>
            </a:r>
            <a:endParaRPr lang="lv-LV" dirty="0"/>
          </a:p>
        </p:txBody>
      </p:sp>
      <p:sp>
        <p:nvSpPr>
          <p:cNvPr id="3" name="Объект 2">
            <a:extLst>
              <a:ext uri="{FF2B5EF4-FFF2-40B4-BE49-F238E27FC236}">
                <a16:creationId xmlns:a16="http://schemas.microsoft.com/office/drawing/2014/main" xmlns="" id="{31CCB31F-8575-4F62-A18E-F72C71A645C4}"/>
              </a:ext>
            </a:extLst>
          </p:cNvPr>
          <p:cNvSpPr>
            <a:spLocks noGrp="1"/>
          </p:cNvSpPr>
          <p:nvPr>
            <p:ph idx="1"/>
          </p:nvPr>
        </p:nvSpPr>
        <p:spPr>
          <a:xfrm>
            <a:off x="1578839" y="1206403"/>
            <a:ext cx="10194632" cy="3031755"/>
          </a:xfrm>
        </p:spPr>
        <p:txBody>
          <a:bodyPr>
            <a:normAutofit/>
          </a:bodyPr>
          <a:lstStyle/>
          <a:p>
            <a:r>
              <a:rPr lang="lv-LV" sz="2000" b="1" dirty="0">
                <a:latin typeface="Arial" panose="020B0604020202020204" pitchFamily="34" charset="0"/>
                <a:cs typeface="Arial" panose="020B0604020202020204" pitchFamily="34" charset="0"/>
              </a:rPr>
              <a:t>Sasniedzamais rezultāts: </a:t>
            </a:r>
            <a:r>
              <a:rPr lang="lv-LV" sz="2000" dirty="0">
                <a:latin typeface="Arial" panose="020B0604020202020204" pitchFamily="34" charset="0"/>
                <a:cs typeface="Arial" panose="020B0604020202020204" pitchFamily="34" charset="0"/>
              </a:rPr>
              <a:t>Apgūst dažādus darba paņēmienus un drošības noteikumus savas ieceres īstenošanai no papīra un tekstilmateriāliem: pielīmē papīru pie pamatnes; burza papīru, lai izveidotu kādu objektu, piemēram, bumbu; plēš plānu papīru strēmelēs; lietojot šķēres, ar vienu kustību pārgriež šauru papīra sloksni.</a:t>
            </a:r>
          </a:p>
          <a:p>
            <a:r>
              <a:rPr lang="lv-LV" sz="2000" dirty="0">
                <a:latin typeface="Arial" panose="020B0604020202020204" pitchFamily="34" charset="0"/>
                <a:cs typeface="Arial" panose="020B0604020202020204" pitchFamily="34" charset="0"/>
              </a:rPr>
              <a:t>Cāli, ( bērni krāso un pēc tam līmē)  </a:t>
            </a:r>
          </a:p>
          <a:p>
            <a:r>
              <a:rPr lang="lv-LV" sz="2000" dirty="0">
                <a:latin typeface="Arial" panose="020B0604020202020204" pitchFamily="34" charset="0"/>
                <a:cs typeface="Arial" panose="020B0604020202020204" pitchFamily="34" charset="0"/>
              </a:rPr>
              <a:t>Lieldienu olas (krāsainā papīka gabaliņus var dot griezt ar šķērēm, bet var arī plēst, ērtāk dot gatavas strēmelītes.)</a:t>
            </a:r>
          </a:p>
          <a:p>
            <a:r>
              <a:rPr lang="lv-LV" sz="2000" dirty="0">
                <a:latin typeface="Arial" panose="020B0604020202020204" pitchFamily="34" charset="0"/>
                <a:cs typeface="Arial" panose="020B0604020202020204" pitchFamily="34" charset="0"/>
              </a:rPr>
              <a:t>Ziedus</a:t>
            </a:r>
          </a:p>
          <a:p>
            <a:endParaRPr lang="lv-LV" sz="2000" dirty="0">
              <a:latin typeface="Arial" panose="020B0604020202020204" pitchFamily="34" charset="0"/>
              <a:cs typeface="Arial" panose="020B0604020202020204" pitchFamily="34" charset="0"/>
            </a:endParaRPr>
          </a:p>
        </p:txBody>
      </p:sp>
      <p:pic>
        <p:nvPicPr>
          <p:cNvPr id="4" name="Рисунок 3">
            <a:extLst>
              <a:ext uri="{FF2B5EF4-FFF2-40B4-BE49-F238E27FC236}">
                <a16:creationId xmlns:a16="http://schemas.microsoft.com/office/drawing/2014/main" xmlns="" id="{4535680B-A532-4C31-9230-F28CF4AA6344}"/>
              </a:ext>
            </a:extLst>
          </p:cNvPr>
          <p:cNvPicPr/>
          <p:nvPr/>
        </p:nvPicPr>
        <p:blipFill>
          <a:blip r:embed="rId2" cstate="print">
            <a:extLst>
              <a:ext uri="{28A0092B-C50C-407E-A947-70E740481C1C}">
                <a14:useLocalDpi xmlns:a14="http://schemas.microsoft.com/office/drawing/2010/main" xmlns="" val="0"/>
              </a:ext>
            </a:extLst>
          </a:blip>
          <a:stretch>
            <a:fillRect/>
          </a:stretch>
        </p:blipFill>
        <p:spPr>
          <a:xfrm>
            <a:off x="7684996" y="4099013"/>
            <a:ext cx="2027176" cy="2703813"/>
          </a:xfrm>
          <a:prstGeom prst="rect">
            <a:avLst/>
          </a:prstGeom>
        </p:spPr>
      </p:pic>
      <p:pic>
        <p:nvPicPr>
          <p:cNvPr id="5" name="Рисунок 4">
            <a:extLst>
              <a:ext uri="{FF2B5EF4-FFF2-40B4-BE49-F238E27FC236}">
                <a16:creationId xmlns:a16="http://schemas.microsoft.com/office/drawing/2014/main" xmlns="" id="{322304C3-8FAA-4CD4-8FE9-E1D0C6A06E6B}"/>
              </a:ext>
            </a:extLst>
          </p:cNvPr>
          <p:cNvPicPr/>
          <p:nvPr/>
        </p:nvPicPr>
        <p:blipFill>
          <a:blip r:embed="rId3" cstate="print">
            <a:extLst>
              <a:ext uri="{28A0092B-C50C-407E-A947-70E740481C1C}">
                <a14:useLocalDpi xmlns:a14="http://schemas.microsoft.com/office/drawing/2010/main" xmlns="" val="0"/>
              </a:ext>
            </a:extLst>
          </a:blip>
          <a:stretch>
            <a:fillRect/>
          </a:stretch>
        </p:blipFill>
        <p:spPr>
          <a:xfrm>
            <a:off x="10118660" y="4079320"/>
            <a:ext cx="1649095" cy="2743200"/>
          </a:xfrm>
          <a:prstGeom prst="rect">
            <a:avLst/>
          </a:prstGeom>
        </p:spPr>
      </p:pic>
      <p:pic>
        <p:nvPicPr>
          <p:cNvPr id="6" name="Рисунок 5">
            <a:extLst>
              <a:ext uri="{FF2B5EF4-FFF2-40B4-BE49-F238E27FC236}">
                <a16:creationId xmlns:a16="http://schemas.microsoft.com/office/drawing/2014/main" xmlns="" id="{66132283-7124-4D71-8416-8CF3C2E88525}"/>
              </a:ext>
            </a:extLst>
          </p:cNvPr>
          <p:cNvPicPr/>
          <p:nvPr/>
        </p:nvPicPr>
        <p:blipFill>
          <a:blip r:embed="rId4" cstate="print">
            <a:extLst>
              <a:ext uri="{28A0092B-C50C-407E-A947-70E740481C1C}">
                <a14:useLocalDpi xmlns:a14="http://schemas.microsoft.com/office/drawing/2010/main" xmlns="" val="0"/>
              </a:ext>
            </a:extLst>
          </a:blip>
          <a:stretch>
            <a:fillRect/>
          </a:stretch>
        </p:blipFill>
        <p:spPr>
          <a:xfrm>
            <a:off x="5231717" y="4653040"/>
            <a:ext cx="2453279" cy="2149786"/>
          </a:xfrm>
          <a:prstGeom prst="rect">
            <a:avLst/>
          </a:prstGeom>
        </p:spPr>
      </p:pic>
      <p:pic>
        <p:nvPicPr>
          <p:cNvPr id="7" name="Рисунок 6">
            <a:extLst>
              <a:ext uri="{FF2B5EF4-FFF2-40B4-BE49-F238E27FC236}">
                <a16:creationId xmlns:a16="http://schemas.microsoft.com/office/drawing/2014/main" xmlns="" id="{9301CFD0-C1E5-4BB9-80E8-DB34DD03C3E7}"/>
              </a:ext>
            </a:extLst>
          </p:cNvPr>
          <p:cNvPicPr/>
          <p:nvPr/>
        </p:nvPicPr>
        <p:blipFill>
          <a:blip r:embed="rId5" cstate="print">
            <a:extLst>
              <a:ext uri="{28A0092B-C50C-407E-A947-70E740481C1C}">
                <a14:useLocalDpi xmlns:a14="http://schemas.microsoft.com/office/drawing/2010/main" xmlns="" val="0"/>
              </a:ext>
            </a:extLst>
          </a:blip>
          <a:stretch>
            <a:fillRect/>
          </a:stretch>
        </p:blipFill>
        <p:spPr>
          <a:xfrm>
            <a:off x="3462291" y="4379163"/>
            <a:ext cx="1801977" cy="2423663"/>
          </a:xfrm>
          <a:prstGeom prst="rect">
            <a:avLst/>
          </a:prstGeom>
        </p:spPr>
      </p:pic>
      <p:pic>
        <p:nvPicPr>
          <p:cNvPr id="8" name="Рисунок 7">
            <a:extLst>
              <a:ext uri="{FF2B5EF4-FFF2-40B4-BE49-F238E27FC236}">
                <a16:creationId xmlns:a16="http://schemas.microsoft.com/office/drawing/2014/main" xmlns="" id="{4DA9192C-BAED-43CC-865E-E9D7E66A52D0}"/>
              </a:ext>
            </a:extLst>
          </p:cNvPr>
          <p:cNvPicPr/>
          <p:nvPr/>
        </p:nvPicPr>
        <p:blipFill>
          <a:blip r:embed="rId6" cstate="print">
            <a:extLst>
              <a:ext uri="{28A0092B-C50C-407E-A947-70E740481C1C}">
                <a14:useLocalDpi xmlns:a14="http://schemas.microsoft.com/office/drawing/2010/main" xmlns="" val="0"/>
              </a:ext>
            </a:extLst>
          </a:blip>
          <a:stretch>
            <a:fillRect/>
          </a:stretch>
        </p:blipFill>
        <p:spPr>
          <a:xfrm>
            <a:off x="1578839" y="4375097"/>
            <a:ext cx="1801977" cy="2491467"/>
          </a:xfrm>
          <a:prstGeom prst="rect">
            <a:avLst/>
          </a:prstGeom>
        </p:spPr>
      </p:pic>
    </p:spTree>
    <p:extLst>
      <p:ext uri="{BB962C8B-B14F-4D97-AF65-F5344CB8AC3E}">
        <p14:creationId xmlns:p14="http://schemas.microsoft.com/office/powerpoint/2010/main" xmlns="" val="21288395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2F2D54CB-4C30-43EA-9CAA-B42CB62CA323}"/>
              </a:ext>
            </a:extLst>
          </p:cNvPr>
          <p:cNvSpPr>
            <a:spLocks noGrp="1"/>
          </p:cNvSpPr>
          <p:nvPr>
            <p:ph type="title"/>
          </p:nvPr>
        </p:nvSpPr>
        <p:spPr>
          <a:xfrm>
            <a:off x="1704513" y="464312"/>
            <a:ext cx="8847330" cy="1000504"/>
          </a:xfrm>
        </p:spPr>
        <p:txBody>
          <a:bodyPr/>
          <a:lstStyle/>
          <a:p>
            <a:r>
              <a:rPr lang="lv-LV" dirty="0">
                <a:solidFill>
                  <a:prstClr val="black">
                    <a:lumMod val="85000"/>
                    <a:lumOff val="15000"/>
                  </a:prstClr>
                </a:solidFill>
                <a:latin typeface="Arial" panose="020B0604020202020204" pitchFamily="34" charset="0"/>
                <a:cs typeface="Arial" panose="020B0604020202020204" pitchFamily="34" charset="0"/>
              </a:rPr>
              <a:t>Tehnoloģiju joma</a:t>
            </a:r>
            <a:endParaRPr lang="lv-LV" dirty="0"/>
          </a:p>
        </p:txBody>
      </p:sp>
      <p:sp>
        <p:nvSpPr>
          <p:cNvPr id="3" name="Объект 2">
            <a:extLst>
              <a:ext uri="{FF2B5EF4-FFF2-40B4-BE49-F238E27FC236}">
                <a16:creationId xmlns:a16="http://schemas.microsoft.com/office/drawing/2014/main" xmlns="" id="{1DE73DAD-4719-4425-A006-8B437FE461EF}"/>
              </a:ext>
            </a:extLst>
          </p:cNvPr>
          <p:cNvSpPr>
            <a:spLocks noGrp="1"/>
          </p:cNvSpPr>
          <p:nvPr>
            <p:ph idx="1"/>
          </p:nvPr>
        </p:nvSpPr>
        <p:spPr>
          <a:xfrm>
            <a:off x="1704513" y="1387875"/>
            <a:ext cx="5527930" cy="725010"/>
          </a:xfrm>
        </p:spPr>
        <p:txBody>
          <a:bodyPr/>
          <a:lstStyle/>
          <a:p>
            <a:r>
              <a:rPr lang="lv-LV" dirty="0">
                <a:latin typeface="Arial" panose="020B0604020202020204" pitchFamily="34" charset="0"/>
                <a:cs typeface="Arial" panose="020B0604020202020204" pitchFamily="34" charset="0"/>
              </a:rPr>
              <a:t>Refleksija:</a:t>
            </a:r>
          </a:p>
          <a:p>
            <a:endParaRPr lang="lv-LV" dirty="0"/>
          </a:p>
        </p:txBody>
      </p:sp>
      <p:pic>
        <p:nvPicPr>
          <p:cNvPr id="6" name="Рисунок 5">
            <a:extLst>
              <a:ext uri="{FF2B5EF4-FFF2-40B4-BE49-F238E27FC236}">
                <a16:creationId xmlns:a16="http://schemas.microsoft.com/office/drawing/2014/main" xmlns="" id="{6613EEC1-B114-4DB2-B7DE-5269163264F9}"/>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rot="5400000">
            <a:off x="744971" y="2390758"/>
            <a:ext cx="3027287" cy="2270466"/>
          </a:xfrm>
          <a:prstGeom prst="rect">
            <a:avLst/>
          </a:prstGeom>
        </p:spPr>
      </p:pic>
      <p:pic>
        <p:nvPicPr>
          <p:cNvPr id="8" name="Рисунок 7">
            <a:extLst>
              <a:ext uri="{FF2B5EF4-FFF2-40B4-BE49-F238E27FC236}">
                <a16:creationId xmlns:a16="http://schemas.microsoft.com/office/drawing/2014/main" xmlns="" id="{C6BBD407-FDA2-48A4-A648-943EC4BAE364}"/>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683447" y="3132215"/>
            <a:ext cx="3548996" cy="2661747"/>
          </a:xfrm>
          <a:prstGeom prst="rect">
            <a:avLst/>
          </a:prstGeom>
        </p:spPr>
      </p:pic>
      <p:pic>
        <p:nvPicPr>
          <p:cNvPr id="10" name="Рисунок 9">
            <a:extLst>
              <a:ext uri="{FF2B5EF4-FFF2-40B4-BE49-F238E27FC236}">
                <a16:creationId xmlns:a16="http://schemas.microsoft.com/office/drawing/2014/main" xmlns="" id="{4D0C2CD5-79E3-4442-A009-179027AAA1F1}"/>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522042" y="3845588"/>
            <a:ext cx="3728901" cy="2796675"/>
          </a:xfrm>
          <a:prstGeom prst="rect">
            <a:avLst/>
          </a:prstGeom>
        </p:spPr>
      </p:pic>
      <p:pic>
        <p:nvPicPr>
          <p:cNvPr id="12" name="Рисунок 11">
            <a:extLst>
              <a:ext uri="{FF2B5EF4-FFF2-40B4-BE49-F238E27FC236}">
                <a16:creationId xmlns:a16="http://schemas.microsoft.com/office/drawing/2014/main" xmlns="" id="{E39AB8BC-03DA-4952-9DA7-F89E7C06F2A6}"/>
              </a:ext>
            </a:extLst>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rot="5400000">
            <a:off x="7498621" y="699884"/>
            <a:ext cx="3229837" cy="2422378"/>
          </a:xfrm>
          <a:prstGeom prst="rect">
            <a:avLst/>
          </a:prstGeom>
        </p:spPr>
      </p:pic>
    </p:spTree>
    <p:extLst>
      <p:ext uri="{BB962C8B-B14F-4D97-AF65-F5344CB8AC3E}">
        <p14:creationId xmlns:p14="http://schemas.microsoft.com/office/powerpoint/2010/main" xmlns="" val="8691537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D392B7DE-23B0-4293-8520-25CB7B6E937E}"/>
              </a:ext>
            </a:extLst>
          </p:cNvPr>
          <p:cNvSpPr>
            <a:spLocks noGrp="1"/>
          </p:cNvSpPr>
          <p:nvPr>
            <p:ph type="title"/>
          </p:nvPr>
        </p:nvSpPr>
        <p:spPr>
          <a:xfrm>
            <a:off x="2255573" y="419923"/>
            <a:ext cx="8911687" cy="1280890"/>
          </a:xfrm>
        </p:spPr>
        <p:txBody>
          <a:bodyPr>
            <a:normAutofit fontScale="90000"/>
          </a:bodyPr>
          <a:lstStyle/>
          <a:p>
            <a:r>
              <a:rPr lang="lv-LV" b="1" dirty="0">
                <a:latin typeface="Arial" panose="020B0604020202020204" pitchFamily="34" charset="0"/>
                <a:cs typeface="Arial" panose="020B0604020202020204" pitchFamily="34" charset="0"/>
              </a:rPr>
              <a:t>Tēma: </a:t>
            </a:r>
            <a:r>
              <a:rPr lang="lv-LV" dirty="0">
                <a:latin typeface="Arial" panose="020B0604020202020204" pitchFamily="34" charset="0"/>
                <a:cs typeface="Arial" panose="020B0604020202020204" pitchFamily="34" charset="0"/>
              </a:rPr>
              <a:t>Pavasara ziedi.</a:t>
            </a:r>
            <a:br>
              <a:rPr lang="lv-LV" dirty="0">
                <a:latin typeface="Arial" panose="020B0604020202020204" pitchFamily="34" charset="0"/>
                <a:cs typeface="Arial" panose="020B0604020202020204" pitchFamily="34" charset="0"/>
              </a:rPr>
            </a:br>
            <a:r>
              <a:rPr lang="lv-LV" dirty="0">
                <a:latin typeface="Arial" panose="020B0604020202020204" pitchFamily="34" charset="0"/>
                <a:cs typeface="Arial" panose="020B0604020202020204" pitchFamily="34" charset="0"/>
              </a:rPr>
              <a:t/>
            </a:r>
            <a:br>
              <a:rPr lang="lv-LV" dirty="0">
                <a:latin typeface="Arial" panose="020B0604020202020204" pitchFamily="34" charset="0"/>
                <a:cs typeface="Arial" panose="020B0604020202020204" pitchFamily="34" charset="0"/>
              </a:rPr>
            </a:br>
            <a:r>
              <a:rPr lang="lv-LV" sz="3200" dirty="0" err="1">
                <a:latin typeface="Arial" panose="020B0604020202020204" pitchFamily="34" charset="0"/>
                <a:cs typeface="Arial" panose="020B0604020202020204" pitchFamily="34" charset="0"/>
              </a:rPr>
              <a:t>Apakštēma</a:t>
            </a:r>
            <a:r>
              <a:rPr lang="lv-LV" sz="3200" dirty="0">
                <a:latin typeface="Arial" panose="020B0604020202020204" pitchFamily="34" charset="0"/>
                <a:cs typeface="Arial" panose="020B0604020202020204" pitchFamily="34" charset="0"/>
              </a:rPr>
              <a:t>: Lieldienas!</a:t>
            </a:r>
            <a:endParaRPr lang="lv-LV" dirty="0">
              <a:latin typeface="Arial" panose="020B0604020202020204" pitchFamily="34" charset="0"/>
              <a:cs typeface="Arial" panose="020B0604020202020204" pitchFamily="34" charset="0"/>
            </a:endParaRPr>
          </a:p>
        </p:txBody>
      </p:sp>
      <p:sp>
        <p:nvSpPr>
          <p:cNvPr id="3" name="Объект 2">
            <a:extLst>
              <a:ext uri="{FF2B5EF4-FFF2-40B4-BE49-F238E27FC236}">
                <a16:creationId xmlns:a16="http://schemas.microsoft.com/office/drawing/2014/main" xmlns="" id="{AC02E6C6-C319-4D49-A3B8-0D25B83CE1A5}"/>
              </a:ext>
            </a:extLst>
          </p:cNvPr>
          <p:cNvSpPr>
            <a:spLocks noGrp="1"/>
          </p:cNvSpPr>
          <p:nvPr>
            <p:ph idx="1"/>
          </p:nvPr>
        </p:nvSpPr>
        <p:spPr>
          <a:xfrm>
            <a:off x="2255573" y="2403002"/>
            <a:ext cx="9178866" cy="4157596"/>
          </a:xfrm>
        </p:spPr>
        <p:txBody>
          <a:bodyPr/>
          <a:lstStyle/>
          <a:p>
            <a:pPr marL="0" indent="0">
              <a:buNone/>
            </a:pPr>
            <a:r>
              <a:rPr lang="lv-LV" sz="2400" b="1" dirty="0">
                <a:solidFill>
                  <a:prstClr val="black">
                    <a:lumMod val="75000"/>
                    <a:lumOff val="25000"/>
                  </a:prstClr>
                </a:solidFill>
                <a:latin typeface="Arial" panose="020B0604020202020204" pitchFamily="34" charset="0"/>
                <a:cs typeface="Arial" panose="020B0604020202020204" pitchFamily="34" charset="0"/>
              </a:rPr>
              <a:t>Ziņa bērnam:</a:t>
            </a:r>
          </a:p>
          <a:p>
            <a:r>
              <a:rPr lang="lv-LV" sz="2400" b="1" dirty="0">
                <a:solidFill>
                  <a:prstClr val="black">
                    <a:lumMod val="75000"/>
                    <a:lumOff val="25000"/>
                  </a:prstClr>
                </a:solidFill>
                <a:latin typeface="Arial" panose="020B0604020202020204" pitchFamily="34" charset="0"/>
                <a:cs typeface="Arial" panose="020B0604020202020204" pitchFamily="34" charset="0"/>
              </a:rPr>
              <a:t> </a:t>
            </a:r>
            <a:r>
              <a:rPr lang="lv-LV" sz="2400" dirty="0">
                <a:solidFill>
                  <a:prstClr val="black">
                    <a:lumMod val="75000"/>
                    <a:lumOff val="25000"/>
                  </a:prstClr>
                </a:solidFill>
                <a:latin typeface="Arial" panose="020B0604020202020204" pitchFamily="34" charset="0"/>
                <a:cs typeface="Arial" panose="020B0604020202020204" pitchFamily="34" charset="0"/>
              </a:rPr>
              <a:t>Saule uzsilda zemi un sāk augt un ziedēt pavasara ziedi.</a:t>
            </a:r>
          </a:p>
          <a:p>
            <a:r>
              <a:rPr lang="lv-LV" sz="2400" dirty="0">
                <a:solidFill>
                  <a:prstClr val="black">
                    <a:lumMod val="75000"/>
                    <a:lumOff val="25000"/>
                  </a:prstClr>
                </a:solidFill>
                <a:latin typeface="Arial" panose="020B0604020202020204" pitchFamily="34" charset="0"/>
                <a:cs typeface="Arial" panose="020B0604020202020204" pitchFamily="34" charset="0"/>
              </a:rPr>
              <a:t>Pavasaris atnes daudz krāsu  un jautrus svētkus – </a:t>
            </a:r>
            <a:r>
              <a:rPr lang="lv-LV" sz="2400" b="1" dirty="0">
                <a:solidFill>
                  <a:prstClr val="black">
                    <a:lumMod val="75000"/>
                    <a:lumOff val="25000"/>
                  </a:prstClr>
                </a:solidFill>
                <a:latin typeface="Arial" panose="020B0604020202020204" pitchFamily="34" charset="0"/>
                <a:cs typeface="Arial" panose="020B0604020202020204" pitchFamily="34" charset="0"/>
              </a:rPr>
              <a:t>Lieldienas!</a:t>
            </a:r>
          </a:p>
          <a:p>
            <a:pPr marL="0" indent="0">
              <a:buNone/>
            </a:pPr>
            <a:endParaRPr lang="lv-LV" sz="2400" b="1" dirty="0">
              <a:solidFill>
                <a:prstClr val="black">
                  <a:lumMod val="75000"/>
                  <a:lumOff val="25000"/>
                </a:prstClr>
              </a:solidFill>
              <a:latin typeface="Arial" panose="020B0604020202020204" pitchFamily="34" charset="0"/>
              <a:cs typeface="Arial" panose="020B0604020202020204" pitchFamily="34" charset="0"/>
            </a:endParaRPr>
          </a:p>
          <a:p>
            <a:pPr marL="0" indent="0">
              <a:buNone/>
            </a:pPr>
            <a:r>
              <a:rPr lang="lv-LV" sz="2400" b="1" dirty="0">
                <a:solidFill>
                  <a:prstClr val="black">
                    <a:lumMod val="75000"/>
                    <a:lumOff val="25000"/>
                  </a:prstClr>
                </a:solidFill>
                <a:latin typeface="Arial" panose="020B0604020202020204" pitchFamily="34" charset="0"/>
                <a:cs typeface="Arial" panose="020B0604020202020204" pitchFamily="34" charset="0"/>
              </a:rPr>
              <a:t>Sasniedzamais rezultāts:</a:t>
            </a:r>
          </a:p>
          <a:p>
            <a:r>
              <a:rPr lang="lv-LV" sz="2400" dirty="0">
                <a:solidFill>
                  <a:prstClr val="black">
                    <a:lumMod val="75000"/>
                    <a:lumOff val="25000"/>
                  </a:prstClr>
                </a:solidFill>
                <a:latin typeface="Arial" panose="020B0604020202020204" pitchFamily="34" charset="0"/>
                <a:cs typeface="Arial" panose="020B0604020202020204" pitchFamily="34" charset="0"/>
              </a:rPr>
              <a:t>Novērojot, salīdzinot un eksperimentējot izzina apkārtnē, raksturīgas pavasara izmaiņas.</a:t>
            </a:r>
          </a:p>
          <a:p>
            <a:pPr marL="0" indent="0">
              <a:buNone/>
            </a:pPr>
            <a:endParaRPr lang="lv-LV" dirty="0"/>
          </a:p>
        </p:txBody>
      </p:sp>
    </p:spTree>
    <p:extLst>
      <p:ext uri="{BB962C8B-B14F-4D97-AF65-F5344CB8AC3E}">
        <p14:creationId xmlns:p14="http://schemas.microsoft.com/office/powerpoint/2010/main" xmlns="" val="12458910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38194B15-C3D5-47FC-BDB0-619586340057}"/>
              </a:ext>
            </a:extLst>
          </p:cNvPr>
          <p:cNvSpPr>
            <a:spLocks noGrp="1"/>
          </p:cNvSpPr>
          <p:nvPr>
            <p:ph type="title"/>
          </p:nvPr>
        </p:nvSpPr>
        <p:spPr>
          <a:xfrm>
            <a:off x="1816856" y="557497"/>
            <a:ext cx="8915400" cy="778562"/>
          </a:xfrm>
        </p:spPr>
        <p:txBody>
          <a:bodyPr/>
          <a:lstStyle/>
          <a:p>
            <a:r>
              <a:rPr lang="lv-LV" dirty="0">
                <a:solidFill>
                  <a:prstClr val="black">
                    <a:lumMod val="85000"/>
                    <a:lumOff val="15000"/>
                  </a:prstClr>
                </a:solidFill>
                <a:latin typeface="Arial" panose="020B0604020202020204" pitchFamily="34" charset="0"/>
                <a:cs typeface="Arial" panose="020B0604020202020204" pitchFamily="34" charset="0"/>
              </a:rPr>
              <a:t>Veselības un fiziskās aktivitātes joma</a:t>
            </a:r>
            <a:endParaRPr lang="lv-LV" dirty="0"/>
          </a:p>
        </p:txBody>
      </p:sp>
      <p:sp>
        <p:nvSpPr>
          <p:cNvPr id="3" name="Объект 2">
            <a:extLst>
              <a:ext uri="{FF2B5EF4-FFF2-40B4-BE49-F238E27FC236}">
                <a16:creationId xmlns:a16="http://schemas.microsoft.com/office/drawing/2014/main" xmlns="" id="{6A60C6B3-63B7-4495-849D-3655E887FC0C}"/>
              </a:ext>
            </a:extLst>
          </p:cNvPr>
          <p:cNvSpPr>
            <a:spLocks noGrp="1"/>
          </p:cNvSpPr>
          <p:nvPr>
            <p:ph idx="1"/>
          </p:nvPr>
        </p:nvSpPr>
        <p:spPr>
          <a:xfrm>
            <a:off x="1710322" y="1725227"/>
            <a:ext cx="8915400" cy="3777622"/>
          </a:xfrm>
        </p:spPr>
        <p:txBody>
          <a:bodyPr/>
          <a:lstStyle/>
          <a:p>
            <a:r>
              <a:rPr lang="lv-LV" sz="2000" b="1" dirty="0">
                <a:latin typeface="Arial" panose="020B0604020202020204" pitchFamily="34" charset="0"/>
                <a:cs typeface="Arial" panose="020B0604020202020204" pitchFamily="34" charset="0"/>
              </a:rPr>
              <a:t>Sasniedzamais rezultāts: </a:t>
            </a:r>
            <a:r>
              <a:rPr lang="lv-LV" sz="2000" dirty="0">
                <a:latin typeface="Arial" panose="020B0604020202020204" pitchFamily="34" charset="0"/>
                <a:cs typeface="Arial" panose="020B0604020202020204" pitchFamily="34" charset="0"/>
              </a:rPr>
              <a:t>Ar prieku iesaistās nodarbībās telpās un ārā un veido veselīga dzīvesveida ieradumus.</a:t>
            </a:r>
          </a:p>
          <a:p>
            <a:endParaRPr lang="lv-LV" dirty="0"/>
          </a:p>
        </p:txBody>
      </p:sp>
      <p:pic>
        <p:nvPicPr>
          <p:cNvPr id="4" name="Рисунок 3">
            <a:extLst>
              <a:ext uri="{FF2B5EF4-FFF2-40B4-BE49-F238E27FC236}">
                <a16:creationId xmlns:a16="http://schemas.microsoft.com/office/drawing/2014/main" xmlns="" id="{90B3CA18-2825-47D4-9150-560BE2507982}"/>
              </a:ext>
            </a:extLst>
          </p:cNvPr>
          <p:cNvPicPr/>
          <p:nvPr/>
        </p:nvPicPr>
        <p:blipFill>
          <a:blip r:embed="rId2">
            <a:extLst>
              <a:ext uri="{28A0092B-C50C-407E-A947-70E740481C1C}">
                <a14:useLocalDpi xmlns:a14="http://schemas.microsoft.com/office/drawing/2010/main" xmlns="" val="0"/>
              </a:ext>
            </a:extLst>
          </a:blip>
          <a:stretch>
            <a:fillRect/>
          </a:stretch>
        </p:blipFill>
        <p:spPr>
          <a:xfrm>
            <a:off x="3368040" y="2590393"/>
            <a:ext cx="5455920" cy="4091940"/>
          </a:xfrm>
          <a:prstGeom prst="rect">
            <a:avLst/>
          </a:prstGeom>
        </p:spPr>
      </p:pic>
    </p:spTree>
    <p:extLst>
      <p:ext uri="{BB962C8B-B14F-4D97-AF65-F5344CB8AC3E}">
        <p14:creationId xmlns:p14="http://schemas.microsoft.com/office/powerpoint/2010/main" xmlns="" val="14250914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C71712F1-EE67-4B2F-A633-9348D5525B5F}"/>
              </a:ext>
            </a:extLst>
          </p:cNvPr>
          <p:cNvSpPr>
            <a:spLocks noGrp="1"/>
          </p:cNvSpPr>
          <p:nvPr>
            <p:ph type="title"/>
          </p:nvPr>
        </p:nvSpPr>
        <p:spPr/>
        <p:txBody>
          <a:bodyPr/>
          <a:lstStyle/>
          <a:p>
            <a:r>
              <a:rPr lang="lv-LV" dirty="0">
                <a:solidFill>
                  <a:prstClr val="black">
                    <a:lumMod val="85000"/>
                    <a:lumOff val="15000"/>
                  </a:prstClr>
                </a:solidFill>
                <a:latin typeface="Arial" panose="020B0604020202020204" pitchFamily="34" charset="0"/>
                <a:cs typeface="Arial" panose="020B0604020202020204" pitchFamily="34" charset="0"/>
              </a:rPr>
              <a:t>Papildus materiāls</a:t>
            </a:r>
            <a:endParaRPr lang="lv-LV" dirty="0"/>
          </a:p>
        </p:txBody>
      </p:sp>
      <p:sp>
        <p:nvSpPr>
          <p:cNvPr id="3" name="Объект 2">
            <a:extLst>
              <a:ext uri="{FF2B5EF4-FFF2-40B4-BE49-F238E27FC236}">
                <a16:creationId xmlns:a16="http://schemas.microsoft.com/office/drawing/2014/main" xmlns="" id="{14572DA7-67E3-499E-BCF3-91CFA9E490D8}"/>
              </a:ext>
            </a:extLst>
          </p:cNvPr>
          <p:cNvSpPr>
            <a:spLocks noGrp="1"/>
          </p:cNvSpPr>
          <p:nvPr>
            <p:ph idx="1"/>
          </p:nvPr>
        </p:nvSpPr>
        <p:spPr>
          <a:xfrm>
            <a:off x="1239806" y="1576527"/>
            <a:ext cx="10496474" cy="4380390"/>
          </a:xfrm>
        </p:spPr>
        <p:txBody>
          <a:bodyPr>
            <a:normAutofit/>
          </a:bodyPr>
          <a:lstStyle/>
          <a:p>
            <a:pPr>
              <a:lnSpc>
                <a:spcPct val="106000"/>
              </a:lnSpc>
              <a:spcAft>
                <a:spcPts val="800"/>
              </a:spcAft>
            </a:pPr>
            <a:r>
              <a:rPr lang="lv-LV" sz="2000" u="sng" dirty="0">
                <a:solidFill>
                  <a:srgbClr val="0563C1"/>
                </a:solidFill>
                <a:latin typeface="Times New Roman" panose="02020603050405020304" pitchFamily="18" charset="0"/>
                <a:ea typeface="Calibri" panose="020F0502020204030204" pitchFamily="34" charset="0"/>
                <a:cs typeface="Arial" panose="020B0604020202020204" pitchFamily="34" charset="0"/>
                <a:hlinkClick r:id="rId2">
                  <a:extLst>
                    <a:ext uri="{A12FA001-AC4F-418D-AE19-62706E023703}">
                      <ahyp:hlinkClr xmlns:ahyp="http://schemas.microsoft.com/office/drawing/2018/hyperlinkcolor" xmlns="" val="tx"/>
                    </a:ext>
                  </a:extLst>
                </a:hlinkClick>
              </a:rPr>
              <a:t>https://www.skola2030.lv/vecakiem-un-skoleniem/pirmsskola</a:t>
            </a:r>
            <a:r>
              <a:rPr lang="lv-LV" sz="2000" dirty="0">
                <a:latin typeface="Times New Roman" panose="02020603050405020304" pitchFamily="18" charset="0"/>
                <a:ea typeface="Calibri" panose="020F0502020204030204" pitchFamily="34" charset="0"/>
                <a:cs typeface="Arial" panose="020B0604020202020204" pitchFamily="34" charset="0"/>
              </a:rPr>
              <a:t> - Šeit ir iespēja </a:t>
            </a:r>
            <a:r>
              <a:rPr lang="lv-LV" sz="2000" dirty="0" err="1">
                <a:latin typeface="Times New Roman" panose="02020603050405020304" pitchFamily="18" charset="0"/>
                <a:ea typeface="Calibri" panose="020F0502020204030204" pitchFamily="34" charset="0"/>
                <a:cs typeface="Arial" panose="020B0604020202020204" pitchFamily="34" charset="0"/>
              </a:rPr>
              <a:t>atrats</a:t>
            </a:r>
            <a:r>
              <a:rPr lang="lv-LV" sz="2000" dirty="0">
                <a:latin typeface="Times New Roman" panose="02020603050405020304" pitchFamily="18" charset="0"/>
                <a:ea typeface="Calibri" panose="020F0502020204030204" pitchFamily="34" charset="0"/>
                <a:cs typeface="Arial" panose="020B0604020202020204" pitchFamily="34" charset="0"/>
              </a:rPr>
              <a:t> atbildes uz daudziem jautājumiem</a:t>
            </a:r>
            <a:endParaRPr lang="lv-LV" sz="2000" dirty="0">
              <a:latin typeface="Calibri" panose="020F0502020204030204" pitchFamily="34" charset="0"/>
              <a:ea typeface="Calibri" panose="020F0502020204030204" pitchFamily="34" charset="0"/>
              <a:cs typeface="Arial" panose="020B0604020202020204" pitchFamily="34" charset="0"/>
            </a:endParaRPr>
          </a:p>
          <a:p>
            <a:r>
              <a:rPr lang="lv-LV" sz="2000" dirty="0">
                <a:latin typeface="Arial" panose="020B0604020202020204" pitchFamily="34" charset="0"/>
                <a:cs typeface="Arial" panose="020B0604020202020204" pitchFamily="34" charset="0"/>
              </a:rPr>
              <a:t>Pēc izvēles var aplicēt gliemezi, vai  kādu no kukaiņiem.</a:t>
            </a:r>
          </a:p>
          <a:p>
            <a:pPr marL="0" indent="0">
              <a:buNone/>
            </a:pPr>
            <a:r>
              <a:rPr lang="lv-LV" sz="2000" dirty="0">
                <a:latin typeface="Arial" panose="020B0604020202020204" pitchFamily="34" charset="0"/>
                <a:cs typeface="Arial" panose="020B0604020202020204" pitchFamily="34" charset="0"/>
              </a:rPr>
              <a:t>“Kam patīk ziedi?”</a:t>
            </a:r>
          </a:p>
          <a:p>
            <a:pPr marL="0" indent="0">
              <a:lnSpc>
                <a:spcPct val="107000"/>
              </a:lnSpc>
              <a:spcAft>
                <a:spcPts val="800"/>
              </a:spcAft>
              <a:buNone/>
            </a:pPr>
            <a:r>
              <a:rPr lang="lv-LV" sz="2000" u="sng" dirty="0">
                <a:solidFill>
                  <a:srgbClr val="0563C1"/>
                </a:solidFill>
                <a:latin typeface="Arial" panose="020B0604020202020204" pitchFamily="34" charset="0"/>
                <a:ea typeface="Calibri" panose="020F0502020204030204" pitchFamily="34" charset="0"/>
                <a:cs typeface="Arial" panose="020B0604020202020204" pitchFamily="34" charset="0"/>
                <a:hlinkClick r:id="rId3">
                  <a:extLst>
                    <a:ext uri="{A12FA001-AC4F-418D-AE19-62706E023703}">
                      <ahyp:hlinkClr xmlns:ahyp="http://schemas.microsoft.com/office/drawing/2018/hyperlinkcolor" xmlns="" val="tx"/>
                    </a:ext>
                  </a:extLst>
                </a:hlinkClick>
              </a:rPr>
              <a:t>https://www.facebook.com/mame.radost/videos/169999443988963/UzpfSTEwMDAxNDg3NzEwMDkyNjoyNjY4OTA2MTQ2NTYwNDA5/</a:t>
            </a:r>
            <a:endParaRPr lang="lv-LV" sz="2000" u="sng" dirty="0">
              <a:solidFill>
                <a:srgbClr val="0563C1"/>
              </a:solidFill>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lv-LV" sz="2000" dirty="0">
                <a:latin typeface="Arial" panose="020B0604020202020204" pitchFamily="34" charset="0"/>
                <a:ea typeface="Calibri" panose="020F0502020204030204" pitchFamily="34" charset="0"/>
                <a:cs typeface="Arial" panose="020B0604020202020204" pitchFamily="34" charset="0"/>
              </a:rPr>
              <a:t>Jautri un viegli  apspriest ar bērniem viņu emocijas, var palīdzēt  viegli veidojama emociju seja </a:t>
            </a:r>
            <a:r>
              <a:rPr lang="lv-LV" sz="2000" u="sng" dirty="0">
                <a:solidFill>
                  <a:srgbClr val="0563C1"/>
                </a:solidFill>
                <a:latin typeface="Arial" panose="020B0604020202020204" pitchFamily="34" charset="0"/>
                <a:ea typeface="Calibri" panose="020F0502020204030204" pitchFamily="34" charset="0"/>
                <a:cs typeface="Arial" panose="020B0604020202020204" pitchFamily="34" charset="0"/>
                <a:hlinkClick r:id="rId4">
                  <a:extLst>
                    <a:ext uri="{A12FA001-AC4F-418D-AE19-62706E023703}">
                      <ahyp:hlinkClr xmlns:ahyp="http://schemas.microsoft.com/office/drawing/2018/hyperlinkcolor" xmlns="" val="tx"/>
                    </a:ext>
                  </a:extLst>
                </a:hlinkClick>
              </a:rPr>
              <a:t>https://www.facebook.com/watch/?v=1384614981695605</a:t>
            </a:r>
            <a:endParaRPr lang="lv-LV" sz="2000" u="sng" dirty="0">
              <a:solidFill>
                <a:srgbClr val="0563C1"/>
              </a:solidFill>
              <a:latin typeface="Arial" panose="020B0604020202020204" pitchFamily="34" charset="0"/>
              <a:ea typeface="Calibri" panose="020F0502020204030204" pitchFamily="34" charset="0"/>
              <a:cs typeface="Arial" panose="020B0604020202020204" pitchFamily="34" charset="0"/>
            </a:endParaRPr>
          </a:p>
          <a:p>
            <a:pPr marL="0" indent="0">
              <a:lnSpc>
                <a:spcPct val="107000"/>
              </a:lnSpc>
              <a:spcAft>
                <a:spcPts val="800"/>
              </a:spcAft>
              <a:buNone/>
            </a:pPr>
            <a:endParaRPr lang="lv-LV" sz="2000" u="sng" dirty="0">
              <a:solidFill>
                <a:srgbClr val="0563C1"/>
              </a:solidFill>
              <a:latin typeface="Calibri" panose="020F0502020204030204" pitchFamily="34" charset="0"/>
              <a:ea typeface="Calibri" panose="020F0502020204030204" pitchFamily="34" charset="0"/>
              <a:cs typeface="Arial" panose="020B0604020202020204" pitchFamily="34" charset="0"/>
            </a:endParaRPr>
          </a:p>
          <a:p>
            <a:pPr marL="0" indent="0">
              <a:lnSpc>
                <a:spcPct val="107000"/>
              </a:lnSpc>
              <a:spcAft>
                <a:spcPts val="800"/>
              </a:spcAft>
              <a:buNone/>
            </a:pPr>
            <a:endParaRPr lang="lv-LV" sz="2000" dirty="0">
              <a:latin typeface="Calibri" panose="020F0502020204030204" pitchFamily="34" charset="0"/>
              <a:ea typeface="Calibri" panose="020F0502020204030204" pitchFamily="34" charset="0"/>
              <a:cs typeface="Arial" panose="020B0604020202020204" pitchFamily="34" charset="0"/>
            </a:endParaRPr>
          </a:p>
          <a:p>
            <a:pPr marL="0" indent="0">
              <a:buNone/>
            </a:pPr>
            <a:endParaRPr lang="lv-LV"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6813167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5DC3BC68-182F-4810-86ED-E18D7DF65E07}"/>
              </a:ext>
            </a:extLst>
          </p:cNvPr>
          <p:cNvSpPr>
            <a:spLocks noGrp="1"/>
          </p:cNvSpPr>
          <p:nvPr>
            <p:ph type="title"/>
          </p:nvPr>
        </p:nvSpPr>
        <p:spPr>
          <a:xfrm>
            <a:off x="1882711" y="2148110"/>
            <a:ext cx="8911687" cy="1280890"/>
          </a:xfrm>
        </p:spPr>
        <p:txBody>
          <a:bodyPr/>
          <a:lstStyle/>
          <a:p>
            <a:pPr algn="ctr"/>
            <a:r>
              <a:rPr lang="lv-LV" dirty="0">
                <a:latin typeface="Arial" panose="020B0604020202020204" pitchFamily="34" charset="0"/>
                <a:cs typeface="Arial" panose="020B0604020202020204" pitchFamily="34" charset="0"/>
              </a:rPr>
              <a:t>Paldies par uzmanību!</a:t>
            </a:r>
            <a:endParaRPr lang="lv-LV" dirty="0"/>
          </a:p>
        </p:txBody>
      </p:sp>
    </p:spTree>
    <p:extLst>
      <p:ext uri="{BB962C8B-B14F-4D97-AF65-F5344CB8AC3E}">
        <p14:creationId xmlns:p14="http://schemas.microsoft.com/office/powerpoint/2010/main" xmlns="" val="33572353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8B491FE1-0B1E-40B7-9AC5-1CFF198E8892}"/>
              </a:ext>
            </a:extLst>
          </p:cNvPr>
          <p:cNvSpPr>
            <a:spLocks noGrp="1"/>
          </p:cNvSpPr>
          <p:nvPr>
            <p:ph type="title"/>
          </p:nvPr>
        </p:nvSpPr>
        <p:spPr/>
        <p:txBody>
          <a:bodyPr/>
          <a:lstStyle/>
          <a:p>
            <a:r>
              <a:rPr lang="lv-LV" dirty="0">
                <a:latin typeface="Arial" panose="020B0604020202020204" pitchFamily="34" charset="0"/>
                <a:cs typeface="Arial" panose="020B0604020202020204" pitchFamily="34" charset="0"/>
              </a:rPr>
              <a:t>Valodu mācību joma</a:t>
            </a:r>
            <a:endParaRPr lang="lv-LV" dirty="0"/>
          </a:p>
        </p:txBody>
      </p:sp>
      <p:sp>
        <p:nvSpPr>
          <p:cNvPr id="3" name="Объект 2">
            <a:extLst>
              <a:ext uri="{FF2B5EF4-FFF2-40B4-BE49-F238E27FC236}">
                <a16:creationId xmlns:a16="http://schemas.microsoft.com/office/drawing/2014/main" xmlns="" id="{F7FFC1E6-E3F5-43EC-AF99-306996BD54EE}"/>
              </a:ext>
            </a:extLst>
          </p:cNvPr>
          <p:cNvSpPr>
            <a:spLocks noGrp="1"/>
          </p:cNvSpPr>
          <p:nvPr>
            <p:ph idx="1"/>
          </p:nvPr>
        </p:nvSpPr>
        <p:spPr>
          <a:xfrm>
            <a:off x="2589212" y="2293398"/>
            <a:ext cx="8915400" cy="3777622"/>
          </a:xfrm>
        </p:spPr>
        <p:txBody>
          <a:bodyPr/>
          <a:lstStyle/>
          <a:p>
            <a:pPr marL="0" indent="0">
              <a:buNone/>
            </a:pPr>
            <a:r>
              <a:rPr lang="lv-LV" sz="2400" b="1" dirty="0">
                <a:latin typeface="Arial" panose="020B0604020202020204" pitchFamily="34" charset="0"/>
                <a:cs typeface="Arial" panose="020B0604020202020204" pitchFamily="34" charset="0"/>
              </a:rPr>
              <a:t>Sasniedzamais rezultāts: </a:t>
            </a:r>
            <a:r>
              <a:rPr lang="lv-LV" sz="2400" dirty="0">
                <a:latin typeface="Arial" panose="020B0604020202020204" pitchFamily="34" charset="0"/>
                <a:cs typeface="Arial" panose="020B0604020202020204" pitchFamily="34" charset="0"/>
              </a:rPr>
              <a:t>Ieklausās tekstā, reaģē uz to ar emocijām, darbību un valodu; nosauc pazīstamus priekšmetus, dzīvas būtnes un darbības, ko veic pats un citi.</a:t>
            </a:r>
          </a:p>
          <a:p>
            <a:r>
              <a:rPr lang="lv-LV" sz="2400" dirty="0">
                <a:latin typeface="Arial" panose="020B0604020202020204" pitchFamily="34" charset="0"/>
                <a:cs typeface="Arial" panose="020B0604020202020204" pitchFamily="34" charset="0"/>
              </a:rPr>
              <a:t>Paplašinām vārdu krājumu: </a:t>
            </a:r>
          </a:p>
          <a:p>
            <a:pPr marL="0" indent="0">
              <a:buNone/>
            </a:pPr>
            <a:r>
              <a:rPr lang="lv-LV" sz="2400" b="1" dirty="0">
                <a:latin typeface="Arial" panose="020B0604020202020204" pitchFamily="34" charset="0"/>
                <a:cs typeface="Arial" panose="020B0604020202020204" pitchFamily="34" charset="0"/>
              </a:rPr>
              <a:t>hiacinte, pienene, sniegpulkstenīte, tulpes, narcisi, krokusi,</a:t>
            </a:r>
          </a:p>
          <a:p>
            <a:pPr marL="0" indent="0">
              <a:buNone/>
            </a:pPr>
            <a:r>
              <a:rPr lang="lv-LV" sz="2400" b="1" dirty="0">
                <a:latin typeface="Arial" panose="020B0604020202020204" pitchFamily="34" charset="0"/>
                <a:cs typeface="Arial" panose="020B0604020202020204" pitchFamily="34" charset="0"/>
              </a:rPr>
              <a:t>Lieldienu olas, rotājumi, pārsteigums.</a:t>
            </a:r>
          </a:p>
          <a:p>
            <a:pPr marL="0" indent="0">
              <a:buNone/>
            </a:pPr>
            <a:endParaRPr lang="lv-LV" b="1" dirty="0">
              <a:latin typeface="Arial" panose="020B0604020202020204" pitchFamily="34" charset="0"/>
              <a:cs typeface="Arial" panose="020B0604020202020204" pitchFamily="34" charset="0"/>
            </a:endParaRPr>
          </a:p>
          <a:p>
            <a:pPr marL="0" indent="0">
              <a:buNone/>
            </a:pPr>
            <a:endParaRPr lang="lv-LV" dirty="0"/>
          </a:p>
        </p:txBody>
      </p:sp>
    </p:spTree>
    <p:extLst>
      <p:ext uri="{BB962C8B-B14F-4D97-AF65-F5344CB8AC3E}">
        <p14:creationId xmlns:p14="http://schemas.microsoft.com/office/powerpoint/2010/main" xmlns="" val="38598334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F8943139-1158-4034-8F0F-7D688F5C42F5}"/>
              </a:ext>
            </a:extLst>
          </p:cNvPr>
          <p:cNvSpPr>
            <a:spLocks noGrp="1"/>
          </p:cNvSpPr>
          <p:nvPr>
            <p:ph type="title"/>
          </p:nvPr>
        </p:nvSpPr>
        <p:spPr>
          <a:xfrm>
            <a:off x="2131287" y="553089"/>
            <a:ext cx="8911687" cy="1280890"/>
          </a:xfrm>
        </p:spPr>
        <p:txBody>
          <a:bodyPr/>
          <a:lstStyle/>
          <a:p>
            <a:r>
              <a:rPr lang="lv-LV" dirty="0">
                <a:latin typeface="Arial" panose="020B0604020202020204" pitchFamily="34" charset="0"/>
                <a:cs typeface="Arial" panose="020B0604020202020204" pitchFamily="34" charset="0"/>
              </a:rPr>
              <a:t>Valodu mācību joma</a:t>
            </a:r>
            <a:endParaRPr lang="lv-LV" dirty="0"/>
          </a:p>
        </p:txBody>
      </p:sp>
      <p:sp>
        <p:nvSpPr>
          <p:cNvPr id="3" name="Объект 2">
            <a:extLst>
              <a:ext uri="{FF2B5EF4-FFF2-40B4-BE49-F238E27FC236}">
                <a16:creationId xmlns:a16="http://schemas.microsoft.com/office/drawing/2014/main" xmlns="" id="{2D9D6365-4047-4EBB-9849-9D9F60C96007}"/>
              </a:ext>
            </a:extLst>
          </p:cNvPr>
          <p:cNvSpPr>
            <a:spLocks noGrp="1"/>
          </p:cNvSpPr>
          <p:nvPr>
            <p:ph idx="1"/>
          </p:nvPr>
        </p:nvSpPr>
        <p:spPr>
          <a:xfrm>
            <a:off x="2131287" y="1902779"/>
            <a:ext cx="8911687" cy="4675573"/>
          </a:xfrm>
        </p:spPr>
        <p:txBody>
          <a:bodyPr>
            <a:normAutofit/>
          </a:bodyPr>
          <a:lstStyle/>
          <a:p>
            <a:r>
              <a:rPr lang="lv-LV" sz="2000" dirty="0">
                <a:latin typeface="Arial" panose="020B0604020202020204" pitchFamily="34" charset="0"/>
                <a:cs typeface="Arial" panose="020B0604020202020204" pitchFamily="34" charset="0"/>
              </a:rPr>
              <a:t>Audio-pasakas per ziediem.</a:t>
            </a:r>
          </a:p>
          <a:p>
            <a:pPr marL="0" indent="0">
              <a:lnSpc>
                <a:spcPct val="107000"/>
              </a:lnSpc>
              <a:spcAft>
                <a:spcPts val="800"/>
              </a:spcAft>
              <a:buNone/>
            </a:pPr>
            <a:r>
              <a:rPr lang="lv-LV" sz="2000" u="sng" dirty="0">
                <a:solidFill>
                  <a:srgbClr val="0563C1"/>
                </a:solidFill>
                <a:latin typeface="Arial" panose="020B0604020202020204" pitchFamily="34" charset="0"/>
                <a:ea typeface="Calibri" panose="020F0502020204030204" pitchFamily="34" charset="0"/>
                <a:cs typeface="Arial" panose="020B0604020202020204" pitchFamily="34" charset="0"/>
                <a:hlinkClick r:id="rId2">
                  <a:extLst>
                    <a:ext uri="{A12FA001-AC4F-418D-AE19-62706E023703}">
                      <ahyp:hlinkClr xmlns:ahyp="http://schemas.microsoft.com/office/drawing/2018/hyperlinkcolor" xmlns="" val="tx"/>
                    </a:ext>
                  </a:extLst>
                </a:hlinkClick>
              </a:rPr>
              <a:t>http://www.pasakas.lv/pasakas/literaras_pasakas/F/forsteriana/</a:t>
            </a:r>
            <a:endParaRPr lang="lv-LV" sz="2000" dirty="0">
              <a:latin typeface="Arial" panose="020B0604020202020204" pitchFamily="34" charset="0"/>
              <a:ea typeface="Calibri" panose="020F0502020204030204" pitchFamily="34" charset="0"/>
              <a:cs typeface="Arial" panose="020B0604020202020204" pitchFamily="34" charset="0"/>
            </a:endParaRPr>
          </a:p>
          <a:p>
            <a:pPr marL="0" indent="0">
              <a:lnSpc>
                <a:spcPct val="107000"/>
              </a:lnSpc>
              <a:spcAft>
                <a:spcPts val="800"/>
              </a:spcAft>
              <a:buNone/>
            </a:pPr>
            <a:r>
              <a:rPr lang="lv-LV" sz="2000" u="sng" dirty="0">
                <a:solidFill>
                  <a:srgbClr val="0563C1"/>
                </a:solidFill>
                <a:latin typeface="Arial" panose="020B0604020202020204" pitchFamily="34" charset="0"/>
                <a:ea typeface="Calibri" panose="020F0502020204030204" pitchFamily="34" charset="0"/>
                <a:cs typeface="Arial" panose="020B0604020202020204" pitchFamily="34" charset="0"/>
                <a:hlinkClick r:id="rId3">
                  <a:extLst>
                    <a:ext uri="{A12FA001-AC4F-418D-AE19-62706E023703}">
                      <ahyp:hlinkClr xmlns:ahyp="http://schemas.microsoft.com/office/drawing/2018/hyperlinkcolor" xmlns="" val="tx"/>
                    </a:ext>
                  </a:extLst>
                </a:hlinkClick>
              </a:rPr>
              <a:t>http://www.pasakas.lv/pasakas/literaras_pasakas/n/narcise/</a:t>
            </a:r>
            <a:endParaRPr lang="lv-LV" sz="2000" dirty="0">
              <a:latin typeface="Arial" panose="020B0604020202020204" pitchFamily="34" charset="0"/>
              <a:ea typeface="Calibri" panose="020F0502020204030204" pitchFamily="34" charset="0"/>
              <a:cs typeface="Arial" panose="020B0604020202020204" pitchFamily="34" charset="0"/>
            </a:endParaRPr>
          </a:p>
          <a:p>
            <a:pPr>
              <a:lnSpc>
                <a:spcPct val="106000"/>
              </a:lnSpc>
              <a:spcAft>
                <a:spcPts val="800"/>
              </a:spcAft>
            </a:pPr>
            <a:r>
              <a:rPr lang="lv-LV" sz="2000" dirty="0">
                <a:latin typeface="Arial" panose="020B0604020202020204" pitchFamily="34" charset="0"/>
                <a:ea typeface="Calibri" panose="020F0502020204030204" pitchFamily="34" charset="0"/>
                <a:cs typeface="Arial" panose="020B0604020202020204" pitchFamily="34" charset="0"/>
              </a:rPr>
              <a:t>Puķu Ansis [Animācijas filma]</a:t>
            </a:r>
          </a:p>
          <a:p>
            <a:pPr marL="0" indent="0">
              <a:lnSpc>
                <a:spcPct val="106000"/>
              </a:lnSpc>
              <a:spcAft>
                <a:spcPts val="800"/>
              </a:spcAft>
              <a:buNone/>
            </a:pPr>
            <a:r>
              <a:rPr lang="lv-LV" sz="2000" u="sng" dirty="0">
                <a:solidFill>
                  <a:srgbClr val="0563C1"/>
                </a:solidFill>
                <a:latin typeface="Arial" panose="020B0604020202020204" pitchFamily="34" charset="0"/>
                <a:ea typeface="Calibri" panose="020F0502020204030204" pitchFamily="34" charset="0"/>
                <a:cs typeface="Arial" panose="020B0604020202020204" pitchFamily="34" charset="0"/>
                <a:hlinkClick r:id="rId4">
                  <a:extLst>
                    <a:ext uri="{A12FA001-AC4F-418D-AE19-62706E023703}">
                      <ahyp:hlinkClr xmlns:ahyp="http://schemas.microsoft.com/office/drawing/2018/hyperlinkcolor" xmlns="" val="tx"/>
                    </a:ext>
                  </a:extLst>
                </a:hlinkClick>
              </a:rPr>
              <a:t>https://www.youtube.com/watch?v=0qD6Ep9f1so</a:t>
            </a:r>
            <a:endParaRPr lang="lv-LV" sz="2000" dirty="0">
              <a:latin typeface="Arial" panose="020B0604020202020204" pitchFamily="34" charset="0"/>
              <a:ea typeface="Calibri" panose="020F0502020204030204" pitchFamily="34" charset="0"/>
              <a:cs typeface="Arial" panose="020B0604020202020204" pitchFamily="34" charset="0"/>
            </a:endParaRPr>
          </a:p>
          <a:p>
            <a:pPr>
              <a:lnSpc>
                <a:spcPct val="106000"/>
              </a:lnSpc>
              <a:spcAft>
                <a:spcPts val="800"/>
              </a:spcAft>
            </a:pPr>
            <a:r>
              <a:rPr lang="lv-LV" sz="2000" dirty="0">
                <a:latin typeface="Arial" panose="020B0604020202020204" pitchFamily="34" charset="0"/>
                <a:ea typeface="Calibri" panose="020F0502020204030204" pitchFamily="34" charset="0"/>
                <a:cs typeface="Arial" panose="020B0604020202020204" pitchFamily="34" charset="0"/>
              </a:rPr>
              <a:t>Radioteātris bērniem- “Čipiņš un Lieldienu zaķis”</a:t>
            </a:r>
          </a:p>
          <a:p>
            <a:pPr marL="0" indent="0">
              <a:lnSpc>
                <a:spcPct val="106000"/>
              </a:lnSpc>
              <a:spcAft>
                <a:spcPts val="800"/>
              </a:spcAft>
              <a:buNone/>
            </a:pPr>
            <a:r>
              <a:rPr lang="lv-LV" sz="2000" u="sng" dirty="0">
                <a:solidFill>
                  <a:srgbClr val="0563C1"/>
                </a:solidFill>
                <a:latin typeface="Arial" panose="020B0604020202020204" pitchFamily="34" charset="0"/>
                <a:ea typeface="Calibri" panose="020F0502020204030204" pitchFamily="34" charset="0"/>
                <a:cs typeface="Arial" panose="020B0604020202020204" pitchFamily="34" charset="0"/>
                <a:hlinkClick r:id="rId5">
                  <a:extLst>
                    <a:ext uri="{A12FA001-AC4F-418D-AE19-62706E023703}">
                      <ahyp:hlinkClr xmlns:ahyp="http://schemas.microsoft.com/office/drawing/2018/hyperlinkcolor" xmlns="" val="tx"/>
                    </a:ext>
                  </a:extLst>
                </a:hlinkClick>
              </a:rPr>
              <a:t>https://lr1.lsm.lv/lv/raksts/radioteatris-berniem/cipins-un-lieldienu-zakis.a50342/</a:t>
            </a:r>
            <a:endParaRPr lang="lv-LV" sz="2000" dirty="0">
              <a:latin typeface="Arial" panose="020B0604020202020204" pitchFamily="34" charset="0"/>
              <a:ea typeface="Calibri" panose="020F0502020204030204" pitchFamily="34" charset="0"/>
              <a:cs typeface="Arial" panose="020B0604020202020204" pitchFamily="34" charset="0"/>
            </a:endParaRPr>
          </a:p>
          <a:p>
            <a:endParaRPr lang="lv-LV"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9560440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EB07FA3D-AB28-4E46-9247-A125B2CE8C5E}"/>
              </a:ext>
            </a:extLst>
          </p:cNvPr>
          <p:cNvSpPr>
            <a:spLocks noGrp="1"/>
          </p:cNvSpPr>
          <p:nvPr>
            <p:ph type="title"/>
          </p:nvPr>
        </p:nvSpPr>
        <p:spPr>
          <a:xfrm>
            <a:off x="2095130" y="494644"/>
            <a:ext cx="8911687" cy="1280890"/>
          </a:xfrm>
        </p:spPr>
        <p:txBody>
          <a:bodyPr/>
          <a:lstStyle/>
          <a:p>
            <a:r>
              <a:rPr lang="lv-LV" dirty="0">
                <a:latin typeface="Arial" panose="020B0604020202020204" pitchFamily="34" charset="0"/>
                <a:cs typeface="Arial" panose="020B0604020202020204" pitchFamily="34" charset="0"/>
              </a:rPr>
              <a:t>Sociālā un pilsoniskā joma</a:t>
            </a:r>
            <a:endParaRPr lang="lv-LV" dirty="0"/>
          </a:p>
        </p:txBody>
      </p:sp>
      <p:sp>
        <p:nvSpPr>
          <p:cNvPr id="3" name="Объект 2">
            <a:extLst>
              <a:ext uri="{FF2B5EF4-FFF2-40B4-BE49-F238E27FC236}">
                <a16:creationId xmlns:a16="http://schemas.microsoft.com/office/drawing/2014/main" xmlns="" id="{B4D082A0-6CCF-46C4-978D-F3B928F592D4}"/>
              </a:ext>
            </a:extLst>
          </p:cNvPr>
          <p:cNvSpPr>
            <a:spLocks noGrp="1"/>
          </p:cNvSpPr>
          <p:nvPr>
            <p:ph idx="1"/>
          </p:nvPr>
        </p:nvSpPr>
        <p:spPr>
          <a:xfrm>
            <a:off x="1846232" y="1361156"/>
            <a:ext cx="9409482" cy="4135688"/>
          </a:xfrm>
        </p:spPr>
        <p:txBody>
          <a:bodyPr>
            <a:normAutofit/>
          </a:bodyPr>
          <a:lstStyle/>
          <a:p>
            <a:pPr marL="0" indent="0">
              <a:buNone/>
            </a:pPr>
            <a:r>
              <a:rPr lang="lv-LV" sz="2000" b="1" dirty="0">
                <a:latin typeface="Arial" panose="020B0604020202020204" pitchFamily="34" charset="0"/>
                <a:cs typeface="Arial" panose="020B0604020202020204" pitchFamily="34" charset="0"/>
              </a:rPr>
              <a:t>Sasniedzamais rezultāts: </a:t>
            </a:r>
          </a:p>
          <a:p>
            <a:pPr marL="0" indent="0">
              <a:buNone/>
            </a:pPr>
            <a:r>
              <a:rPr lang="lv-LV" sz="2000" dirty="0">
                <a:latin typeface="Arial" panose="020B0604020202020204" pitchFamily="34" charset="0"/>
                <a:cs typeface="Arial" panose="020B0604020202020204" pitchFamily="34" charset="0"/>
              </a:rPr>
              <a:t>Novērtē paša izvēlētu un patstāvīgi veiktu darbību. Piedalās pieaugušā organizētās aktivitātēs.</a:t>
            </a:r>
          </a:p>
          <a:p>
            <a:pPr marL="0" indent="0">
              <a:buNone/>
            </a:pPr>
            <a:r>
              <a:rPr lang="lv-LV" sz="2000" dirty="0">
                <a:latin typeface="Arial" panose="020B0604020202020204" pitchFamily="34" charset="0"/>
                <a:cs typeface="Arial" panose="020B0604020202020204" pitchFamily="34" charset="0"/>
              </a:rPr>
              <a:t>Skaidro un atšķir labu rīcību no sliktas.</a:t>
            </a:r>
          </a:p>
          <a:p>
            <a:pPr marL="0" indent="0">
              <a:buNone/>
            </a:pPr>
            <a:endParaRPr lang="lv-LV" sz="2000" dirty="0">
              <a:latin typeface="Arial" panose="020B0604020202020204" pitchFamily="34" charset="0"/>
              <a:cs typeface="Arial" panose="020B0604020202020204" pitchFamily="34" charset="0"/>
            </a:endParaRPr>
          </a:p>
          <a:p>
            <a:r>
              <a:rPr lang="lv-LV" sz="2000" dirty="0">
                <a:latin typeface="Arial" panose="020B0604020202020204" pitchFamily="34" charset="0"/>
                <a:cs typeface="Arial" panose="020B0604020202020204" pitchFamily="34" charset="0"/>
              </a:rPr>
              <a:t>Refleksija:</a:t>
            </a:r>
          </a:p>
          <a:p>
            <a:pPr marL="0" indent="0">
              <a:buNone/>
            </a:pPr>
            <a:endParaRPr lang="lv-LV" sz="2000" dirty="0">
              <a:latin typeface="Arial" panose="020B0604020202020204" pitchFamily="34" charset="0"/>
              <a:cs typeface="Arial" panose="020B0604020202020204" pitchFamily="34" charset="0"/>
            </a:endParaRPr>
          </a:p>
        </p:txBody>
      </p:sp>
      <p:pic>
        <p:nvPicPr>
          <p:cNvPr id="5" name="Рисунок 4">
            <a:extLst>
              <a:ext uri="{FF2B5EF4-FFF2-40B4-BE49-F238E27FC236}">
                <a16:creationId xmlns:a16="http://schemas.microsoft.com/office/drawing/2014/main" xmlns="" id="{2423D270-C9C7-4219-8CAE-BE0FAA6AED25}"/>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257670" y="4080204"/>
            <a:ext cx="2888201" cy="2166151"/>
          </a:xfrm>
          <a:prstGeom prst="rect">
            <a:avLst/>
          </a:prstGeom>
        </p:spPr>
      </p:pic>
      <p:pic>
        <p:nvPicPr>
          <p:cNvPr id="7" name="Рисунок 6">
            <a:extLst>
              <a:ext uri="{FF2B5EF4-FFF2-40B4-BE49-F238E27FC236}">
                <a16:creationId xmlns:a16="http://schemas.microsoft.com/office/drawing/2014/main" xmlns="" id="{67D8332E-C275-4089-9ABF-ABA9016822DE}"/>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684451" y="4080204"/>
            <a:ext cx="2888201" cy="2166151"/>
          </a:xfrm>
          <a:prstGeom prst="rect">
            <a:avLst/>
          </a:prstGeom>
        </p:spPr>
      </p:pic>
      <p:pic>
        <p:nvPicPr>
          <p:cNvPr id="9" name="Рисунок 8">
            <a:extLst>
              <a:ext uri="{FF2B5EF4-FFF2-40B4-BE49-F238E27FC236}">
                <a16:creationId xmlns:a16="http://schemas.microsoft.com/office/drawing/2014/main" xmlns="" id="{82D27460-4CE1-40C3-9135-7B08D44904A3}"/>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306541" y="4080205"/>
            <a:ext cx="2888201" cy="2166151"/>
          </a:xfrm>
          <a:prstGeom prst="rect">
            <a:avLst/>
          </a:prstGeom>
        </p:spPr>
      </p:pic>
    </p:spTree>
    <p:extLst>
      <p:ext uri="{BB962C8B-B14F-4D97-AF65-F5344CB8AC3E}">
        <p14:creationId xmlns:p14="http://schemas.microsoft.com/office/powerpoint/2010/main" xmlns="" val="4372255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18D2D5D1-3F63-4219-8298-1DC081DBC7B4}"/>
              </a:ext>
            </a:extLst>
          </p:cNvPr>
          <p:cNvSpPr>
            <a:spLocks noGrp="1"/>
          </p:cNvSpPr>
          <p:nvPr>
            <p:ph type="title"/>
          </p:nvPr>
        </p:nvSpPr>
        <p:spPr>
          <a:xfrm>
            <a:off x="1640156" y="721765"/>
            <a:ext cx="8911687" cy="1280890"/>
          </a:xfrm>
        </p:spPr>
        <p:txBody>
          <a:bodyPr/>
          <a:lstStyle/>
          <a:p>
            <a:r>
              <a:rPr lang="lv-LV" dirty="0">
                <a:latin typeface="Arial" panose="020B0604020202020204" pitchFamily="34" charset="0"/>
                <a:cs typeface="Arial" panose="020B0604020202020204" pitchFamily="34" charset="0"/>
              </a:rPr>
              <a:t>Sociālā un pilsoniskā joma</a:t>
            </a:r>
            <a:endParaRPr lang="lv-LV" dirty="0"/>
          </a:p>
        </p:txBody>
      </p:sp>
      <p:sp>
        <p:nvSpPr>
          <p:cNvPr id="3" name="Объект 2">
            <a:extLst>
              <a:ext uri="{FF2B5EF4-FFF2-40B4-BE49-F238E27FC236}">
                <a16:creationId xmlns:a16="http://schemas.microsoft.com/office/drawing/2014/main" xmlns="" id="{12250DE2-5D87-4705-B8F8-5FD0E55BAF07}"/>
              </a:ext>
            </a:extLst>
          </p:cNvPr>
          <p:cNvSpPr>
            <a:spLocks noGrp="1"/>
          </p:cNvSpPr>
          <p:nvPr>
            <p:ph idx="1"/>
          </p:nvPr>
        </p:nvSpPr>
        <p:spPr>
          <a:xfrm>
            <a:off x="1640156" y="1920535"/>
            <a:ext cx="9554586" cy="4569041"/>
          </a:xfrm>
        </p:spPr>
        <p:txBody>
          <a:bodyPr/>
          <a:lstStyle/>
          <a:p>
            <a:r>
              <a:rPr lang="lv-LV" dirty="0">
                <a:latin typeface="Arial" panose="020B0604020202020204" pitchFamily="34" charset="0"/>
                <a:cs typeface="Arial" panose="020B0604020202020204" pitchFamily="34" charset="0"/>
              </a:rPr>
              <a:t>Kopā ar bērnu izrunāt pozitīvās un negatīvās attieksmes pret ziediem sekas ( attiecībā pret puķu dobēm , pilsētā vai pie Jūsu mājas). </a:t>
            </a:r>
          </a:p>
          <a:p>
            <a:pPr marL="0" indent="0">
              <a:buNone/>
            </a:pPr>
            <a:r>
              <a:rPr lang="lv-LV" i="1" dirty="0">
                <a:latin typeface="Arial" panose="020B0604020202020204" pitchFamily="34" charset="0"/>
                <a:cs typeface="Arial" panose="020B0604020202020204" pitchFamily="34" charset="0"/>
              </a:rPr>
              <a:t>“Paliek silti un tiek iestādīti dažādi ziedi, jā par viņiem rūpēties  (laistīt), tie izaugs, uzziedēs un būs apkārt viss ļoti skaists. Bet, jā plūkt ziedus no dobes, citi cilvēki paliks bēdīgi.” </a:t>
            </a:r>
            <a:r>
              <a:rPr lang="lv-LV" i="1" dirty="0" err="1">
                <a:latin typeface="Arial" panose="020B0604020202020204" pitchFamily="34" charset="0"/>
                <a:cs typeface="Arial" panose="020B0604020202020204" pitchFamily="34" charset="0"/>
              </a:rPr>
              <a:t>utl</a:t>
            </a:r>
            <a:r>
              <a:rPr lang="lv-LV" i="1" dirty="0">
                <a:latin typeface="Arial" panose="020B0604020202020204" pitchFamily="34" charset="0"/>
                <a:cs typeface="Arial" panose="020B0604020202020204" pitchFamily="34" charset="0"/>
              </a:rPr>
              <a:t>.</a:t>
            </a:r>
          </a:p>
          <a:p>
            <a:r>
              <a:rPr lang="lv-LV" dirty="0">
                <a:latin typeface="Arial" panose="020B0604020202020204" pitchFamily="34" charset="0"/>
                <a:cs typeface="Arial" panose="020B0604020202020204" pitchFamily="34" charset="0"/>
              </a:rPr>
              <a:t>Pastaigas laikā, kopā ar bērnu izveidot pašiem savu “puķu dobi”.</a:t>
            </a:r>
          </a:p>
          <a:p>
            <a:pPr marL="0" indent="0">
              <a:buNone/>
            </a:pPr>
            <a:endParaRPr lang="lv-LV" dirty="0">
              <a:latin typeface="Arial" panose="020B0604020202020204" pitchFamily="34" charset="0"/>
              <a:cs typeface="Arial" panose="020B0604020202020204" pitchFamily="34" charset="0"/>
            </a:endParaRPr>
          </a:p>
        </p:txBody>
      </p:sp>
      <p:pic>
        <p:nvPicPr>
          <p:cNvPr id="5" name="Рисунок 4">
            <a:extLst>
              <a:ext uri="{FF2B5EF4-FFF2-40B4-BE49-F238E27FC236}">
                <a16:creationId xmlns:a16="http://schemas.microsoft.com/office/drawing/2014/main" xmlns="" id="{EE2E1E92-C76B-4FC9-B44D-27B5D601A306}"/>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908514" y="3875311"/>
            <a:ext cx="1953486" cy="2604648"/>
          </a:xfrm>
          <a:prstGeom prst="rect">
            <a:avLst/>
          </a:prstGeom>
        </p:spPr>
      </p:pic>
    </p:spTree>
    <p:extLst>
      <p:ext uri="{BB962C8B-B14F-4D97-AF65-F5344CB8AC3E}">
        <p14:creationId xmlns:p14="http://schemas.microsoft.com/office/powerpoint/2010/main" xmlns="" val="6253688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C36A6503-DBBF-4FD4-AB44-5A10C536726B}"/>
              </a:ext>
            </a:extLst>
          </p:cNvPr>
          <p:cNvSpPr>
            <a:spLocks noGrp="1"/>
          </p:cNvSpPr>
          <p:nvPr>
            <p:ph type="title"/>
          </p:nvPr>
        </p:nvSpPr>
        <p:spPr>
          <a:xfrm>
            <a:off x="1894750" y="464313"/>
            <a:ext cx="8911687" cy="1280890"/>
          </a:xfrm>
        </p:spPr>
        <p:txBody>
          <a:bodyPr/>
          <a:lstStyle/>
          <a:p>
            <a:r>
              <a:rPr lang="lv-LV" dirty="0">
                <a:solidFill>
                  <a:prstClr val="black">
                    <a:lumMod val="85000"/>
                    <a:lumOff val="15000"/>
                  </a:prstClr>
                </a:solidFill>
                <a:latin typeface="Arial" panose="020B0604020202020204" pitchFamily="34" charset="0"/>
                <a:cs typeface="Arial" panose="020B0604020202020204" pitchFamily="34" charset="0"/>
              </a:rPr>
              <a:t>Kultūras izpratnes un pašizpausmes</a:t>
            </a:r>
            <a:br>
              <a:rPr lang="lv-LV" dirty="0">
                <a:solidFill>
                  <a:prstClr val="black">
                    <a:lumMod val="85000"/>
                    <a:lumOff val="15000"/>
                  </a:prstClr>
                </a:solidFill>
                <a:latin typeface="Arial" panose="020B0604020202020204" pitchFamily="34" charset="0"/>
                <a:cs typeface="Arial" panose="020B0604020202020204" pitchFamily="34" charset="0"/>
              </a:rPr>
            </a:br>
            <a:r>
              <a:rPr lang="lv-LV" dirty="0">
                <a:solidFill>
                  <a:prstClr val="black">
                    <a:lumMod val="85000"/>
                    <a:lumOff val="15000"/>
                  </a:prstClr>
                </a:solidFill>
                <a:latin typeface="Arial" panose="020B0604020202020204" pitchFamily="34" charset="0"/>
                <a:cs typeface="Arial" panose="020B0604020202020204" pitchFamily="34" charset="0"/>
              </a:rPr>
              <a:t>mākslā joma</a:t>
            </a:r>
            <a:endParaRPr lang="lv-LV" dirty="0"/>
          </a:p>
        </p:txBody>
      </p:sp>
      <p:sp>
        <p:nvSpPr>
          <p:cNvPr id="3" name="Объект 2">
            <a:extLst>
              <a:ext uri="{FF2B5EF4-FFF2-40B4-BE49-F238E27FC236}">
                <a16:creationId xmlns:a16="http://schemas.microsoft.com/office/drawing/2014/main" xmlns="" id="{D02D712E-9E02-411C-8EFB-85FDE1642C23}"/>
              </a:ext>
            </a:extLst>
          </p:cNvPr>
          <p:cNvSpPr>
            <a:spLocks noGrp="1"/>
          </p:cNvSpPr>
          <p:nvPr>
            <p:ph idx="1"/>
          </p:nvPr>
        </p:nvSpPr>
        <p:spPr>
          <a:xfrm>
            <a:off x="1894750" y="2081815"/>
            <a:ext cx="7272480" cy="4649679"/>
          </a:xfrm>
        </p:spPr>
        <p:txBody>
          <a:bodyPr>
            <a:normAutofit/>
          </a:bodyPr>
          <a:lstStyle/>
          <a:p>
            <a:pPr marL="0" indent="0">
              <a:buNone/>
            </a:pPr>
            <a:r>
              <a:rPr lang="lv-LV" sz="2200" b="1" dirty="0">
                <a:latin typeface="Arial" panose="020B0604020202020204" pitchFamily="34" charset="0"/>
                <a:cs typeface="Arial" panose="020B0604020202020204" pitchFamily="34" charset="0"/>
              </a:rPr>
              <a:t>Sasniedzamais rezultāts: </a:t>
            </a:r>
            <a:r>
              <a:rPr lang="lv-LV" sz="2200" dirty="0">
                <a:latin typeface="Arial" panose="020B0604020202020204" pitchFamily="34" charset="0"/>
                <a:cs typeface="Arial" panose="020B0604020202020204" pitchFamily="34" charset="0"/>
              </a:rPr>
              <a:t>Glezno ar pirkstiem. Gleznojot ar otu, variē dažādus triepienus: baksta, </a:t>
            </a:r>
            <a:r>
              <a:rPr lang="lv-LV" sz="2200" dirty="0" err="1">
                <a:latin typeface="Arial" panose="020B0604020202020204" pitchFamily="34" charset="0"/>
                <a:cs typeface="Arial" panose="020B0604020202020204" pitchFamily="34" charset="0"/>
              </a:rPr>
              <a:t>virpina</a:t>
            </a:r>
            <a:r>
              <a:rPr lang="lv-LV" sz="2200" dirty="0">
                <a:latin typeface="Arial" panose="020B0604020202020204" pitchFamily="34" charset="0"/>
                <a:cs typeface="Arial" panose="020B0604020202020204" pitchFamily="34" charset="0"/>
              </a:rPr>
              <a:t>, slauka, viļā u. tml., radot līdzenu, raibu, punktētu, </a:t>
            </a:r>
            <a:r>
              <a:rPr lang="lv-LV" sz="2200" dirty="0" err="1">
                <a:latin typeface="Arial" panose="020B0604020202020204" pitchFamily="34" charset="0"/>
                <a:cs typeface="Arial" panose="020B0604020202020204" pitchFamily="34" charset="0"/>
              </a:rPr>
              <a:t>fakturētu</a:t>
            </a:r>
            <a:r>
              <a:rPr lang="lv-LV" sz="2200" dirty="0">
                <a:latin typeface="Arial" panose="020B0604020202020204" pitchFamily="34" charset="0"/>
                <a:cs typeface="Arial" panose="020B0604020202020204" pitchFamily="34" charset="0"/>
              </a:rPr>
              <a:t> virsmu.</a:t>
            </a:r>
          </a:p>
          <a:p>
            <a:r>
              <a:rPr lang="lv-LV" sz="2200" dirty="0">
                <a:latin typeface="Arial" panose="020B0604020202020204" pitchFamily="34" charset="0"/>
                <a:cs typeface="Arial" panose="020B0604020202020204" pitchFamily="34" charset="0"/>
              </a:rPr>
              <a:t>Ziedu zīmēšana ar piepūšamo gaisa balonu palīdzību.</a:t>
            </a:r>
          </a:p>
          <a:p>
            <a:pPr marL="0" indent="0">
              <a:lnSpc>
                <a:spcPct val="106000"/>
              </a:lnSpc>
              <a:spcAft>
                <a:spcPts val="800"/>
              </a:spcAft>
              <a:buNone/>
            </a:pPr>
            <a:r>
              <a:rPr lang="lv-LV" sz="2200" u="sng" dirty="0">
                <a:solidFill>
                  <a:srgbClr val="0563C1"/>
                </a:solidFill>
                <a:latin typeface="Arial" panose="020B0604020202020204" pitchFamily="34" charset="0"/>
                <a:ea typeface="Calibri" panose="020F0502020204030204" pitchFamily="34" charset="0"/>
                <a:cs typeface="Arial" panose="020B0604020202020204" pitchFamily="34" charset="0"/>
                <a:hlinkClick r:id="rId2">
                  <a:extLst>
                    <a:ext uri="{A12FA001-AC4F-418D-AE19-62706E023703}">
                      <ahyp:hlinkClr xmlns:ahyp="http://schemas.microsoft.com/office/drawing/2018/hyperlinkcolor" xmlns="" val="tx"/>
                    </a:ext>
                  </a:extLst>
                </a:hlinkClick>
              </a:rPr>
              <a:t>https://www.youtube.com/watch?v=DAy5J84aclk</a:t>
            </a:r>
            <a:r>
              <a:rPr lang="lv-LV" sz="2200" dirty="0">
                <a:latin typeface="Arial" panose="020B0604020202020204" pitchFamily="34" charset="0"/>
                <a:ea typeface="Calibri" panose="020F0502020204030204" pitchFamily="34" charset="0"/>
                <a:cs typeface="Arial" panose="020B0604020202020204" pitchFamily="34" charset="0"/>
              </a:rPr>
              <a:t> </a:t>
            </a:r>
          </a:p>
          <a:p>
            <a:pPr>
              <a:lnSpc>
                <a:spcPct val="106000"/>
              </a:lnSpc>
              <a:spcAft>
                <a:spcPts val="800"/>
              </a:spcAft>
            </a:pPr>
            <a:r>
              <a:rPr lang="lv-LV" sz="2000" dirty="0" err="1">
                <a:latin typeface="Arial" panose="020B0604020202020204" pitchFamily="34" charset="0"/>
                <a:ea typeface="Calibri" panose="020F0502020204030204" pitchFamily="34" charset="0"/>
                <a:cs typeface="Arial" panose="020B0604020202020204" pitchFamily="34" charset="0"/>
              </a:rPr>
              <a:t>Printēt</a:t>
            </a:r>
            <a:r>
              <a:rPr lang="lv-LV" sz="2000" dirty="0">
                <a:latin typeface="Arial" panose="020B0604020202020204" pitchFamily="34" charset="0"/>
                <a:ea typeface="Calibri" panose="020F0502020204030204" pitchFamily="34" charset="0"/>
                <a:cs typeface="Arial" panose="020B0604020202020204" pitchFamily="34" charset="0"/>
              </a:rPr>
              <a:t> - krāsot lietojot zīmuļus, flomāsterus, guašas  krāsa un/vai  akvareļkrāsas, vai strādāt datorā. </a:t>
            </a:r>
          </a:p>
          <a:p>
            <a:pPr>
              <a:lnSpc>
                <a:spcPct val="106000"/>
              </a:lnSpc>
              <a:spcAft>
                <a:spcPts val="800"/>
              </a:spcAft>
            </a:pPr>
            <a:r>
              <a:rPr lang="lv-LV" sz="2000" u="sng" dirty="0">
                <a:solidFill>
                  <a:srgbClr val="0563C1"/>
                </a:solidFill>
                <a:latin typeface="Arial" panose="020B0604020202020204" pitchFamily="34" charset="0"/>
                <a:ea typeface="Calibri" panose="020F0502020204030204" pitchFamily="34" charset="0"/>
                <a:cs typeface="Arial" panose="020B0604020202020204" pitchFamily="34" charset="0"/>
                <a:hlinkClick r:id="rId3">
                  <a:extLst>
                    <a:ext uri="{A12FA001-AC4F-418D-AE19-62706E023703}">
                      <ahyp:hlinkClr xmlns:ahyp="http://schemas.microsoft.com/office/drawing/2018/hyperlinkcolor" xmlns="" val="tx"/>
                    </a:ext>
                  </a:extLst>
                </a:hlinkClick>
              </a:rPr>
              <a:t>https://bernistaba.lsm.lv/zime/kraso/kategorijas/44</a:t>
            </a:r>
            <a:endParaRPr lang="lv-LV" dirty="0">
              <a:latin typeface="Arial" panose="020B0604020202020204" pitchFamily="34" charset="0"/>
              <a:ea typeface="Calibri" panose="020F0502020204030204" pitchFamily="34" charset="0"/>
              <a:cs typeface="Arial" panose="020B0604020202020204" pitchFamily="34" charset="0"/>
            </a:endParaRPr>
          </a:p>
          <a:p>
            <a:pPr marL="0" indent="0">
              <a:buNone/>
            </a:pPr>
            <a:endParaRPr lang="lv-LV" dirty="0">
              <a:latin typeface="Arial" panose="020B0604020202020204" pitchFamily="34" charset="0"/>
              <a:cs typeface="Arial" panose="020B0604020202020204" pitchFamily="34" charset="0"/>
            </a:endParaRPr>
          </a:p>
          <a:p>
            <a:pPr marL="0" indent="0">
              <a:buNone/>
            </a:pPr>
            <a:endParaRPr lang="lv-LV" dirty="0">
              <a:latin typeface="Arial" panose="020B0604020202020204" pitchFamily="34" charset="0"/>
              <a:cs typeface="Arial" panose="020B0604020202020204" pitchFamily="34" charset="0"/>
            </a:endParaRPr>
          </a:p>
          <a:p>
            <a:pPr marL="0" indent="0">
              <a:buNone/>
            </a:pPr>
            <a:endParaRPr lang="lv-LV" dirty="0"/>
          </a:p>
        </p:txBody>
      </p:sp>
      <p:pic>
        <p:nvPicPr>
          <p:cNvPr id="4" name="Рисунок 3">
            <a:extLst>
              <a:ext uri="{FF2B5EF4-FFF2-40B4-BE49-F238E27FC236}">
                <a16:creationId xmlns:a16="http://schemas.microsoft.com/office/drawing/2014/main" xmlns="" id="{42A57AD3-D290-4267-ACF2-9A1CDC93B221}"/>
              </a:ext>
            </a:extLst>
          </p:cNvPr>
          <p:cNvPicPr/>
          <p:nvPr/>
        </p:nvPicPr>
        <p:blipFill>
          <a:blip r:embed="rId4" cstate="print">
            <a:extLst>
              <a:ext uri="{28A0092B-C50C-407E-A947-70E740481C1C}">
                <a14:useLocalDpi xmlns:a14="http://schemas.microsoft.com/office/drawing/2010/main" xmlns="" val="0"/>
              </a:ext>
            </a:extLst>
          </a:blip>
          <a:stretch>
            <a:fillRect/>
          </a:stretch>
        </p:blipFill>
        <p:spPr>
          <a:xfrm>
            <a:off x="9433560" y="2044084"/>
            <a:ext cx="2758440" cy="2758440"/>
          </a:xfrm>
          <a:prstGeom prst="rect">
            <a:avLst/>
          </a:prstGeom>
        </p:spPr>
      </p:pic>
    </p:spTree>
    <p:extLst>
      <p:ext uri="{BB962C8B-B14F-4D97-AF65-F5344CB8AC3E}">
        <p14:creationId xmlns:p14="http://schemas.microsoft.com/office/powerpoint/2010/main" xmlns="" val="16854297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13DA6A29-2533-4ABB-A351-A8FB20744185}"/>
              </a:ext>
            </a:extLst>
          </p:cNvPr>
          <p:cNvSpPr>
            <a:spLocks noGrp="1"/>
          </p:cNvSpPr>
          <p:nvPr>
            <p:ph type="title"/>
          </p:nvPr>
        </p:nvSpPr>
        <p:spPr>
          <a:xfrm>
            <a:off x="2042510" y="473190"/>
            <a:ext cx="8911687" cy="1280890"/>
          </a:xfrm>
        </p:spPr>
        <p:txBody>
          <a:bodyPr/>
          <a:lstStyle/>
          <a:p>
            <a:r>
              <a:rPr lang="lv-LV" dirty="0">
                <a:solidFill>
                  <a:prstClr val="black">
                    <a:lumMod val="85000"/>
                    <a:lumOff val="15000"/>
                  </a:prstClr>
                </a:solidFill>
                <a:latin typeface="Arial" panose="020B0604020202020204" pitchFamily="34" charset="0"/>
                <a:cs typeface="Arial" panose="020B0604020202020204" pitchFamily="34" charset="0"/>
              </a:rPr>
              <a:t>Kultūras izpratnes un pašizpausmes</a:t>
            </a:r>
            <a:br>
              <a:rPr lang="lv-LV" dirty="0">
                <a:solidFill>
                  <a:prstClr val="black">
                    <a:lumMod val="85000"/>
                    <a:lumOff val="15000"/>
                  </a:prstClr>
                </a:solidFill>
                <a:latin typeface="Arial" panose="020B0604020202020204" pitchFamily="34" charset="0"/>
                <a:cs typeface="Arial" panose="020B0604020202020204" pitchFamily="34" charset="0"/>
              </a:rPr>
            </a:br>
            <a:r>
              <a:rPr lang="lv-LV" dirty="0">
                <a:solidFill>
                  <a:prstClr val="black">
                    <a:lumMod val="85000"/>
                    <a:lumOff val="15000"/>
                  </a:prstClr>
                </a:solidFill>
                <a:latin typeface="Arial" panose="020B0604020202020204" pitchFamily="34" charset="0"/>
                <a:cs typeface="Arial" panose="020B0604020202020204" pitchFamily="34" charset="0"/>
              </a:rPr>
              <a:t>mākslā joma</a:t>
            </a:r>
            <a:endParaRPr lang="lv-LV" dirty="0"/>
          </a:p>
        </p:txBody>
      </p:sp>
      <p:sp>
        <p:nvSpPr>
          <p:cNvPr id="3" name="Объект 2">
            <a:extLst>
              <a:ext uri="{FF2B5EF4-FFF2-40B4-BE49-F238E27FC236}">
                <a16:creationId xmlns:a16="http://schemas.microsoft.com/office/drawing/2014/main" xmlns="" id="{47187229-E2A7-4D20-A53F-E59E526CE75B}"/>
              </a:ext>
            </a:extLst>
          </p:cNvPr>
          <p:cNvSpPr>
            <a:spLocks noGrp="1"/>
          </p:cNvSpPr>
          <p:nvPr>
            <p:ph idx="1"/>
          </p:nvPr>
        </p:nvSpPr>
        <p:spPr>
          <a:xfrm>
            <a:off x="2153379" y="1754080"/>
            <a:ext cx="8689947" cy="1280890"/>
          </a:xfrm>
        </p:spPr>
        <p:txBody>
          <a:bodyPr/>
          <a:lstStyle/>
          <a:p>
            <a:r>
              <a:rPr lang="lv-LV" sz="2000" dirty="0">
                <a:latin typeface="Arial" panose="020B0604020202020204" pitchFamily="34" charset="0"/>
                <a:cs typeface="Arial" panose="020B0604020202020204" pitchFamily="34" charset="0"/>
              </a:rPr>
              <a:t> </a:t>
            </a:r>
            <a:r>
              <a:rPr lang="lv-LV" sz="2000" b="1" dirty="0">
                <a:latin typeface="Arial" panose="020B0604020202020204" pitchFamily="34" charset="0"/>
                <a:cs typeface="Arial" panose="020B0604020202020204" pitchFamily="34" charset="0"/>
              </a:rPr>
              <a:t>Piemēri </a:t>
            </a:r>
            <a:r>
              <a:rPr lang="lv-LV" sz="2000" b="1" dirty="0" err="1">
                <a:latin typeface="Arial" panose="020B0604020202020204" pitchFamily="34" charset="0"/>
                <a:cs typeface="Arial" panose="020B0604020202020204" pitchFamily="34" charset="0"/>
              </a:rPr>
              <a:t>odarbībām</a:t>
            </a:r>
            <a:r>
              <a:rPr lang="lv-LV" sz="2000" b="1" dirty="0">
                <a:latin typeface="Arial" panose="020B0604020202020204" pitchFamily="34" charset="0"/>
                <a:cs typeface="Arial" panose="020B0604020202020204" pitchFamily="34" charset="0"/>
              </a:rPr>
              <a:t> ar krāsām: </a:t>
            </a:r>
          </a:p>
          <a:p>
            <a:pPr marL="0" indent="0">
              <a:buNone/>
            </a:pPr>
            <a:r>
              <a:rPr lang="lv-LV" sz="2000" dirty="0" err="1">
                <a:latin typeface="Arial" panose="020B0604020202020204" pitchFamily="34" charset="0"/>
                <a:cs typeface="Arial" panose="020B0604020202020204" pitchFamily="34" charset="0"/>
              </a:rPr>
              <a:t>Nepiciešami</a:t>
            </a:r>
            <a:r>
              <a:rPr lang="lv-LV" sz="2000" dirty="0">
                <a:latin typeface="Arial" panose="020B0604020202020204" pitchFamily="34" charset="0"/>
                <a:cs typeface="Arial" panose="020B0604020202020204" pitchFamily="34" charset="0"/>
              </a:rPr>
              <a:t> materiāli : kartona caurules, virtuves </a:t>
            </a:r>
            <a:r>
              <a:rPr lang="lv-LV" sz="2000" dirty="0" err="1">
                <a:latin typeface="Arial" panose="020B0604020202020204" pitchFamily="34" charset="0"/>
                <a:cs typeface="Arial" panose="020B0604020202020204" pitchFamily="34" charset="0"/>
              </a:rPr>
              <a:t>švammītes</a:t>
            </a:r>
            <a:r>
              <a:rPr lang="lv-LV" sz="2000" dirty="0">
                <a:latin typeface="Arial" panose="020B0604020202020204" pitchFamily="34" charset="0"/>
                <a:cs typeface="Arial" panose="020B0604020202020204" pitchFamily="34" charset="0"/>
              </a:rPr>
              <a:t>, dakšas,  guašas krāsa </a:t>
            </a:r>
            <a:r>
              <a:rPr lang="lv-LV" sz="2000" dirty="0" err="1">
                <a:latin typeface="Arial" panose="020B0604020202020204" pitchFamily="34" charset="0"/>
                <a:cs typeface="Arial" panose="020B0604020202020204" pitchFamily="34" charset="0"/>
              </a:rPr>
              <a:t>utl</a:t>
            </a:r>
            <a:r>
              <a:rPr lang="lv-LV" sz="2000" dirty="0">
                <a:latin typeface="Arial" panose="020B0604020202020204" pitchFamily="34" charset="0"/>
                <a:cs typeface="Arial" panose="020B0604020202020204" pitchFamily="34" charset="0"/>
              </a:rPr>
              <a:t>.</a:t>
            </a:r>
          </a:p>
          <a:p>
            <a:pPr marL="0" indent="0">
              <a:buNone/>
            </a:pPr>
            <a:endParaRPr lang="lv-LV" dirty="0"/>
          </a:p>
        </p:txBody>
      </p:sp>
      <p:pic>
        <p:nvPicPr>
          <p:cNvPr id="5" name="Рисунок 4">
            <a:extLst>
              <a:ext uri="{FF2B5EF4-FFF2-40B4-BE49-F238E27FC236}">
                <a16:creationId xmlns:a16="http://schemas.microsoft.com/office/drawing/2014/main" xmlns="" id="{22E53388-6423-4F3C-BDD0-CC67F7BAA753}"/>
              </a:ext>
            </a:extLst>
          </p:cNvPr>
          <p:cNvPicPr/>
          <p:nvPr/>
        </p:nvPicPr>
        <p:blipFill>
          <a:blip r:embed="rId2" cstate="print">
            <a:extLst>
              <a:ext uri="{28A0092B-C50C-407E-A947-70E740481C1C}">
                <a14:useLocalDpi xmlns:a14="http://schemas.microsoft.com/office/drawing/2010/main" xmlns="" val="0"/>
              </a:ext>
            </a:extLst>
          </a:blip>
          <a:stretch>
            <a:fillRect/>
          </a:stretch>
        </p:blipFill>
        <p:spPr>
          <a:xfrm>
            <a:off x="1663404" y="2900697"/>
            <a:ext cx="4320146" cy="3659901"/>
          </a:xfrm>
          <a:prstGeom prst="rect">
            <a:avLst/>
          </a:prstGeom>
        </p:spPr>
      </p:pic>
      <p:pic>
        <p:nvPicPr>
          <p:cNvPr id="6" name="Рисунок 5">
            <a:extLst>
              <a:ext uri="{FF2B5EF4-FFF2-40B4-BE49-F238E27FC236}">
                <a16:creationId xmlns:a16="http://schemas.microsoft.com/office/drawing/2014/main" xmlns="" id="{8CC98FD5-4673-4F59-9ED2-CE24AAD097F3}"/>
              </a:ext>
            </a:extLst>
          </p:cNvPr>
          <p:cNvPicPr/>
          <p:nvPr/>
        </p:nvPicPr>
        <p:blipFill>
          <a:blip r:embed="rId3">
            <a:extLst>
              <a:ext uri="{28A0092B-C50C-407E-A947-70E740481C1C}">
                <a14:useLocalDpi xmlns:a14="http://schemas.microsoft.com/office/drawing/2010/main" xmlns="" val="0"/>
              </a:ext>
            </a:extLst>
          </a:blip>
          <a:stretch>
            <a:fillRect/>
          </a:stretch>
        </p:blipFill>
        <p:spPr>
          <a:xfrm>
            <a:off x="6094419" y="2900697"/>
            <a:ext cx="2259468" cy="3659901"/>
          </a:xfrm>
          <a:prstGeom prst="rect">
            <a:avLst/>
          </a:prstGeom>
        </p:spPr>
      </p:pic>
      <p:pic>
        <p:nvPicPr>
          <p:cNvPr id="7" name="Рисунок 6">
            <a:extLst>
              <a:ext uri="{FF2B5EF4-FFF2-40B4-BE49-F238E27FC236}">
                <a16:creationId xmlns:a16="http://schemas.microsoft.com/office/drawing/2014/main" xmlns="" id="{26BA68C4-3C64-4C79-A70E-27800FED3D2B}"/>
              </a:ext>
            </a:extLst>
          </p:cNvPr>
          <p:cNvPicPr/>
          <p:nvPr/>
        </p:nvPicPr>
        <p:blipFill>
          <a:blip r:embed="rId4">
            <a:extLst>
              <a:ext uri="{28A0092B-C50C-407E-A947-70E740481C1C}">
                <a14:useLocalDpi xmlns:a14="http://schemas.microsoft.com/office/drawing/2010/main" xmlns="" val="0"/>
              </a:ext>
            </a:extLst>
          </a:blip>
          <a:stretch>
            <a:fillRect/>
          </a:stretch>
        </p:blipFill>
        <p:spPr>
          <a:xfrm>
            <a:off x="8464755" y="2900697"/>
            <a:ext cx="2170693" cy="3659901"/>
          </a:xfrm>
          <a:prstGeom prst="rect">
            <a:avLst/>
          </a:prstGeom>
        </p:spPr>
      </p:pic>
    </p:spTree>
    <p:extLst>
      <p:ext uri="{BB962C8B-B14F-4D97-AF65-F5344CB8AC3E}">
        <p14:creationId xmlns:p14="http://schemas.microsoft.com/office/powerpoint/2010/main" xmlns="" val="22932183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CC8379B3-84CF-46B9-95F9-3197F4C0A022}"/>
              </a:ext>
            </a:extLst>
          </p:cNvPr>
          <p:cNvSpPr>
            <a:spLocks noGrp="1"/>
          </p:cNvSpPr>
          <p:nvPr>
            <p:ph type="title"/>
          </p:nvPr>
        </p:nvSpPr>
        <p:spPr>
          <a:xfrm>
            <a:off x="1640156" y="440755"/>
            <a:ext cx="8911687" cy="1280890"/>
          </a:xfrm>
        </p:spPr>
        <p:txBody>
          <a:bodyPr/>
          <a:lstStyle/>
          <a:p>
            <a:r>
              <a:rPr lang="lv-LV" dirty="0">
                <a:solidFill>
                  <a:prstClr val="black">
                    <a:lumMod val="85000"/>
                    <a:lumOff val="15000"/>
                  </a:prstClr>
                </a:solidFill>
                <a:latin typeface="Arial" panose="020B0604020202020204" pitchFamily="34" charset="0"/>
                <a:cs typeface="Arial" panose="020B0604020202020204" pitchFamily="34" charset="0"/>
              </a:rPr>
              <a:t>Kultūras izpratnes un pašizpausmes</a:t>
            </a:r>
            <a:br>
              <a:rPr lang="lv-LV" dirty="0">
                <a:solidFill>
                  <a:prstClr val="black">
                    <a:lumMod val="85000"/>
                    <a:lumOff val="15000"/>
                  </a:prstClr>
                </a:solidFill>
                <a:latin typeface="Arial" panose="020B0604020202020204" pitchFamily="34" charset="0"/>
                <a:cs typeface="Arial" panose="020B0604020202020204" pitchFamily="34" charset="0"/>
              </a:rPr>
            </a:br>
            <a:r>
              <a:rPr lang="lv-LV" dirty="0">
                <a:solidFill>
                  <a:prstClr val="black">
                    <a:lumMod val="85000"/>
                    <a:lumOff val="15000"/>
                  </a:prstClr>
                </a:solidFill>
                <a:latin typeface="Arial" panose="020B0604020202020204" pitchFamily="34" charset="0"/>
                <a:cs typeface="Arial" panose="020B0604020202020204" pitchFamily="34" charset="0"/>
              </a:rPr>
              <a:t>mākslā joma</a:t>
            </a:r>
            <a:endParaRPr lang="lv-LV" dirty="0"/>
          </a:p>
        </p:txBody>
      </p:sp>
      <p:sp>
        <p:nvSpPr>
          <p:cNvPr id="3" name="Объект 2">
            <a:extLst>
              <a:ext uri="{FF2B5EF4-FFF2-40B4-BE49-F238E27FC236}">
                <a16:creationId xmlns:a16="http://schemas.microsoft.com/office/drawing/2014/main" xmlns="" id="{A4A36EB2-27A4-4F41-B9A2-09461C878F72}"/>
              </a:ext>
            </a:extLst>
          </p:cNvPr>
          <p:cNvSpPr>
            <a:spLocks noGrp="1"/>
          </p:cNvSpPr>
          <p:nvPr>
            <p:ph idx="1"/>
          </p:nvPr>
        </p:nvSpPr>
        <p:spPr>
          <a:xfrm>
            <a:off x="1750803" y="1784411"/>
            <a:ext cx="8690391" cy="1028504"/>
          </a:xfrm>
        </p:spPr>
        <p:txBody>
          <a:bodyPr/>
          <a:lstStyle/>
          <a:p>
            <a:r>
              <a:rPr lang="lv-LV" dirty="0">
                <a:latin typeface="Arial" panose="020B0604020202020204" pitchFamily="34" charset="0"/>
                <a:cs typeface="Arial" panose="020B0604020202020204" pitchFamily="34" charset="0"/>
              </a:rPr>
              <a:t> </a:t>
            </a:r>
            <a:r>
              <a:rPr lang="lv-LV" b="1" dirty="0">
                <a:latin typeface="Arial" panose="020B0604020202020204" pitchFamily="34" charset="0"/>
                <a:cs typeface="Arial" panose="020B0604020202020204" pitchFamily="34" charset="0"/>
              </a:rPr>
              <a:t>Piemēri </a:t>
            </a:r>
            <a:r>
              <a:rPr lang="lv-LV" b="1" dirty="0" err="1">
                <a:latin typeface="Arial" panose="020B0604020202020204" pitchFamily="34" charset="0"/>
                <a:cs typeface="Arial" panose="020B0604020202020204" pitchFamily="34" charset="0"/>
              </a:rPr>
              <a:t>odarbībām</a:t>
            </a:r>
            <a:r>
              <a:rPr lang="lv-LV" b="1" dirty="0">
                <a:latin typeface="Arial" panose="020B0604020202020204" pitchFamily="34" charset="0"/>
                <a:cs typeface="Arial" panose="020B0604020202020204" pitchFamily="34" charset="0"/>
              </a:rPr>
              <a:t> ar krāsām: </a:t>
            </a:r>
          </a:p>
          <a:p>
            <a:pPr marL="0" indent="0">
              <a:buNone/>
            </a:pPr>
            <a:r>
              <a:rPr lang="lv-LV" u="sng" dirty="0">
                <a:solidFill>
                  <a:srgbClr val="0563C1"/>
                </a:solidFill>
                <a:latin typeface="Times New Roman" panose="02020603050405020304" pitchFamily="18" charset="0"/>
                <a:ea typeface="Calibri" panose="020F0502020204030204" pitchFamily="34" charset="0"/>
                <a:cs typeface="Arial" panose="020B0604020202020204" pitchFamily="34" charset="0"/>
                <a:hlinkClick r:id="rId2">
                  <a:extLst>
                    <a:ext uri="{A12FA001-AC4F-418D-AE19-62706E023703}">
                      <ahyp:hlinkClr xmlns:ahyp="http://schemas.microsoft.com/office/drawing/2018/hyperlinkcolor" xmlns="" val="tx"/>
                    </a:ext>
                  </a:extLst>
                </a:hlinkClick>
              </a:rPr>
              <a:t>https://www.facebook.com/groups/246214902505779/permalink/896624730798123/</a:t>
            </a:r>
            <a:r>
              <a:rPr lang="lv-LV" dirty="0">
                <a:latin typeface="Times New Roman" panose="02020603050405020304" pitchFamily="18" charset="0"/>
                <a:ea typeface="Calibri" panose="020F0502020204030204" pitchFamily="34" charset="0"/>
              </a:rPr>
              <a:t> </a:t>
            </a:r>
            <a:endParaRPr lang="lv-LV" b="1" dirty="0">
              <a:latin typeface="Arial" panose="020B0604020202020204" pitchFamily="34" charset="0"/>
              <a:cs typeface="Arial" panose="020B0604020202020204" pitchFamily="34" charset="0"/>
            </a:endParaRPr>
          </a:p>
          <a:p>
            <a:pPr marL="0" indent="0">
              <a:buNone/>
            </a:pPr>
            <a:endParaRPr lang="lv-LV" dirty="0"/>
          </a:p>
        </p:txBody>
      </p:sp>
      <p:pic>
        <p:nvPicPr>
          <p:cNvPr id="4" name="Рисунок 3">
            <a:extLst>
              <a:ext uri="{FF2B5EF4-FFF2-40B4-BE49-F238E27FC236}">
                <a16:creationId xmlns:a16="http://schemas.microsoft.com/office/drawing/2014/main" xmlns="" id="{5DE400A6-0DB1-497B-8CD0-A139AA3551CD}"/>
              </a:ext>
            </a:extLst>
          </p:cNvPr>
          <p:cNvPicPr/>
          <p:nvPr/>
        </p:nvPicPr>
        <p:blipFill>
          <a:blip r:embed="rId3">
            <a:extLst>
              <a:ext uri="{28A0092B-C50C-407E-A947-70E740481C1C}">
                <a14:useLocalDpi xmlns:a14="http://schemas.microsoft.com/office/drawing/2010/main" xmlns="" val="0"/>
              </a:ext>
            </a:extLst>
          </a:blip>
          <a:stretch>
            <a:fillRect/>
          </a:stretch>
        </p:blipFill>
        <p:spPr>
          <a:xfrm>
            <a:off x="1750803" y="3226607"/>
            <a:ext cx="2265387" cy="3190637"/>
          </a:xfrm>
          <a:prstGeom prst="rect">
            <a:avLst/>
          </a:prstGeom>
        </p:spPr>
      </p:pic>
      <p:pic>
        <p:nvPicPr>
          <p:cNvPr id="5" name="Рисунок 4">
            <a:extLst>
              <a:ext uri="{FF2B5EF4-FFF2-40B4-BE49-F238E27FC236}">
                <a16:creationId xmlns:a16="http://schemas.microsoft.com/office/drawing/2014/main" xmlns="" id="{774FE936-B27D-4A77-82EF-FE45320E333A}"/>
              </a:ext>
            </a:extLst>
          </p:cNvPr>
          <p:cNvPicPr/>
          <p:nvPr/>
        </p:nvPicPr>
        <p:blipFill>
          <a:blip r:embed="rId4" cstate="print">
            <a:extLst>
              <a:ext uri="{28A0092B-C50C-407E-A947-70E740481C1C}">
                <a14:useLocalDpi xmlns:a14="http://schemas.microsoft.com/office/drawing/2010/main" xmlns="" val="0"/>
              </a:ext>
            </a:extLst>
          </a:blip>
          <a:stretch>
            <a:fillRect/>
          </a:stretch>
        </p:blipFill>
        <p:spPr>
          <a:xfrm>
            <a:off x="4596317" y="3226608"/>
            <a:ext cx="1875505" cy="3190637"/>
          </a:xfrm>
          <a:prstGeom prst="rect">
            <a:avLst/>
          </a:prstGeom>
        </p:spPr>
      </p:pic>
      <p:pic>
        <p:nvPicPr>
          <p:cNvPr id="6" name="Рисунок 5">
            <a:extLst>
              <a:ext uri="{FF2B5EF4-FFF2-40B4-BE49-F238E27FC236}">
                <a16:creationId xmlns:a16="http://schemas.microsoft.com/office/drawing/2014/main" xmlns="" id="{E1D41EC2-9A7C-484E-95A8-DC939C4FBCE2}"/>
              </a:ext>
            </a:extLst>
          </p:cNvPr>
          <p:cNvPicPr/>
          <p:nvPr/>
        </p:nvPicPr>
        <p:blipFill>
          <a:blip r:embed="rId5" cstate="print">
            <a:extLst>
              <a:ext uri="{28A0092B-C50C-407E-A947-70E740481C1C}">
                <a14:useLocalDpi xmlns:a14="http://schemas.microsoft.com/office/drawing/2010/main" xmlns="" val="0"/>
              </a:ext>
            </a:extLst>
          </a:blip>
          <a:stretch>
            <a:fillRect/>
          </a:stretch>
        </p:blipFill>
        <p:spPr>
          <a:xfrm>
            <a:off x="7215658" y="3226609"/>
            <a:ext cx="3162337" cy="3190636"/>
          </a:xfrm>
          <a:prstGeom prst="rect">
            <a:avLst/>
          </a:prstGeom>
        </p:spPr>
      </p:pic>
    </p:spTree>
    <p:extLst>
      <p:ext uri="{BB962C8B-B14F-4D97-AF65-F5344CB8AC3E}">
        <p14:creationId xmlns:p14="http://schemas.microsoft.com/office/powerpoint/2010/main" xmlns="" val="2313594078"/>
      </p:ext>
    </p:extLst>
  </p:cSld>
  <p:clrMapOvr>
    <a:masterClrMapping/>
  </p:clrMapOvr>
</p:sld>
</file>

<file path=ppt/theme/theme1.xml><?xml version="1.0" encoding="utf-8"?>
<a:theme xmlns:a="http://schemas.openxmlformats.org/drawingml/2006/main" name="Легкий дым">
  <a:themeElements>
    <a:clrScheme name="Легкий дым">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Легкий дым">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Легкий дым">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144</TotalTime>
  <Words>871</Words>
  <Application>Microsoft Office PowerPoint</Application>
  <PresentationFormat>Custom</PresentationFormat>
  <Paragraphs>106</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Легкий дым</vt:lpstr>
      <vt:lpstr>Daugavpils 1.pirmsskolas izglītības iestāde</vt:lpstr>
      <vt:lpstr>Tēma: Pavasara ziedi.  Apakštēma: Lieldienas!</vt:lpstr>
      <vt:lpstr>Valodu mācību joma</vt:lpstr>
      <vt:lpstr>Valodu mācību joma</vt:lpstr>
      <vt:lpstr>Sociālā un pilsoniskā joma</vt:lpstr>
      <vt:lpstr>Sociālā un pilsoniskā joma</vt:lpstr>
      <vt:lpstr>Kultūras izpratnes un pašizpausmes mākslā joma</vt:lpstr>
      <vt:lpstr>Kultūras izpratnes un pašizpausmes mākslā joma</vt:lpstr>
      <vt:lpstr>Kultūras izpratnes un pašizpausmes mākslā joma</vt:lpstr>
      <vt:lpstr>Kultūras izpratnes un pašizpausmes mākslā joma</vt:lpstr>
      <vt:lpstr>Mākslas veidi un to izteiksmes līdzekļi. Mūzika. </vt:lpstr>
      <vt:lpstr>Dabaszinātņu joma</vt:lpstr>
      <vt:lpstr>Dabaszinātņu joma</vt:lpstr>
      <vt:lpstr>Matemātikas joma</vt:lpstr>
      <vt:lpstr>Matemātikas joma</vt:lpstr>
      <vt:lpstr>Matemātikas joma</vt:lpstr>
      <vt:lpstr>Matemātikas joma</vt:lpstr>
      <vt:lpstr>Tehnoloģiju joma</vt:lpstr>
      <vt:lpstr>Tehnoloģiju joma</vt:lpstr>
      <vt:lpstr>Veselības un fiziskās aktivitātes joma</vt:lpstr>
      <vt:lpstr>Papildus materiāls</vt:lpstr>
      <vt:lpstr>Paldies par uzmanību!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Darba atskaite par 2020. gada aprīli.</dc:title>
  <dc:creator>User</dc:creator>
  <cp:lastModifiedBy>Windows User</cp:lastModifiedBy>
  <cp:revision>18</cp:revision>
  <dcterms:created xsi:type="dcterms:W3CDTF">2020-04-26T21:16:24Z</dcterms:created>
  <dcterms:modified xsi:type="dcterms:W3CDTF">2020-05-11T10:18:35Z</dcterms:modified>
</cp:coreProperties>
</file>